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1280" r:id="rId4"/>
    <p:sldMasterId id="2147491307" r:id="rId5"/>
    <p:sldMasterId id="2147491293" r:id="rId6"/>
    <p:sldMasterId id="2147491263" r:id="rId7"/>
  </p:sldMasterIdLst>
  <p:notesMasterIdLst>
    <p:notesMasterId r:id="rId19"/>
  </p:notesMasterIdLst>
  <p:handoutMasterIdLst>
    <p:handoutMasterId r:id="rId20"/>
  </p:handoutMasterIdLst>
  <p:sldIdLst>
    <p:sldId id="1453" r:id="rId8"/>
    <p:sldId id="1461" r:id="rId9"/>
    <p:sldId id="840" r:id="rId10"/>
    <p:sldId id="1263" r:id="rId11"/>
    <p:sldId id="1459" r:id="rId12"/>
    <p:sldId id="265" r:id="rId13"/>
    <p:sldId id="1462" r:id="rId14"/>
    <p:sldId id="1464" r:id="rId15"/>
    <p:sldId id="1451" r:id="rId16"/>
    <p:sldId id="1463" r:id="rId17"/>
    <p:sldId id="146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E7A7"/>
    <a:srgbClr val="27753F"/>
    <a:srgbClr val="2F5843"/>
    <a:srgbClr val="31904C"/>
    <a:srgbClr val="000000"/>
    <a:srgbClr val="929000"/>
    <a:srgbClr val="254534"/>
    <a:srgbClr val="D4DFD7"/>
    <a:srgbClr val="36524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854"/>
  </p:normalViewPr>
  <p:slideViewPr>
    <p:cSldViewPr>
      <p:cViewPr varScale="1">
        <p:scale>
          <a:sx n="117" d="100"/>
          <a:sy n="117" d="100"/>
        </p:scale>
        <p:origin x="184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3A-FF41-92D5-040152EA1296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3A-FF41-92D5-040152EA1296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3A-FF41-92D5-040152EA1296}"/>
              </c:ext>
            </c:extLst>
          </c:dPt>
          <c:cat>
            <c:strRef>
              <c:f>Sheet1!$A$2:$A$4</c:f>
              <c:strCache>
                <c:ptCount val="3"/>
                <c:pt idx="0">
                  <c:v>CMCR Grants Program</c:v>
                </c:pt>
                <c:pt idx="1">
                  <c:v>Core Research Support</c:v>
                </c:pt>
                <c:pt idx="2">
                  <c:v>Administration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6625000</c:v>
                </c:pt>
                <c:pt idx="1">
                  <c:v>3092451</c:v>
                </c:pt>
                <c:pt idx="2">
                  <c:v>527662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A-FF41-92D5-040152EA1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E86D1B-BBD4-1F49-B361-7FF58F31B218}" type="datetimeFigureOut">
              <a:rPr lang="en-US" altLang="en-US"/>
              <a:pPr>
                <a:defRPr/>
              </a:pPr>
              <a:t>3/7/23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841195-1550-2B4F-B7D3-31539CFC9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42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663F2F-BF0B-4544-A731-E9F4B14DF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770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505E1F-9B56-7D41-9620-1687F863F6A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0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9A8B03E-0B42-414C-8E28-F7879CC9F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CD572D-A7E5-B04D-AA30-924609150E1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6DF70E4-6788-B849-8141-BDB4889E1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DF50B6-288A-1B48-87FC-D94573395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0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63F2F-BF0B-4544-A731-E9F4B14DFD7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47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Core Research support: CMCR Analytical Lab (measures cannabinoids and endocannabinoids); Biospecimen Repository; consultation on proper specimen collection and storage; consultation on study design; guidance on regulatory issues; procurement of cannabinoids for use in human studies; data repository; annual CMCR Symposia; monthly CMCR scientific meeting; scientific publication/presentation; mentoring trainees; community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3928F-9F65-E246-AEC8-B678464B5D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0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63F2F-BF0B-4544-A731-E9F4B14DFD7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2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3928F-9F65-E246-AEC8-B678464B5D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99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0690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9A8B03E-0B42-414C-8E28-F7879CC9F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2CD572D-A7E5-B04D-AA30-924609150E1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6DF70E4-6788-B849-8141-BDB4889E1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DF50B6-288A-1B48-87FC-D94573395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51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505E1F-9B56-7D41-9620-1687F863F6A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59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39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4800600" cy="9604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38800" y="381000"/>
            <a:ext cx="3200400" cy="5791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3E7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4800600" cy="4191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3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339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447801"/>
            <a:ext cx="4724400" cy="2152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72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52400"/>
            <a:ext cx="3200400" cy="601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1443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86400" y="152400"/>
            <a:ext cx="35052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04800" y="1751013"/>
            <a:ext cx="50292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4800600" cy="9604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38800" y="381000"/>
            <a:ext cx="3200400" cy="5791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3E7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4800600" cy="4191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1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02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253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>
          <a:xfrm>
            <a:off x="6248400" y="954088"/>
            <a:ext cx="2246313" cy="224631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4292074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625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63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5F763-FA7E-3748-84BD-3554F58C6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4000"/>
          </a:blip>
          <a:srcRect l="25085" t="11542" r="24746" b="23971"/>
          <a:stretch/>
        </p:blipFill>
        <p:spPr>
          <a:xfrm>
            <a:off x="3818965" y="14466"/>
            <a:ext cx="5325035" cy="52890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72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HIV Neurobehavioral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84828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46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76400"/>
            <a:ext cx="7772400" cy="4419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37EDB9-F71B-B94E-99CF-842096CB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707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4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>
            <a:lvl1pPr>
              <a:defRPr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3400" y="1828800"/>
            <a:ext cx="8153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982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>
            <a:lvl1pPr>
              <a:defRPr sz="3200"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66800" y="1600200"/>
            <a:ext cx="7010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664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>
            <a:lvl1pPr>
              <a:defRPr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3400" y="1828800"/>
            <a:ext cx="8153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4718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>
            <a:lvl1pPr>
              <a:defRPr sz="3200"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66800" y="1600200"/>
            <a:ext cx="7010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70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397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447801"/>
            <a:ext cx="4724400" cy="2152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72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52400"/>
            <a:ext cx="3200400" cy="601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122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396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86400" y="152400"/>
            <a:ext cx="35052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04800" y="1751013"/>
            <a:ext cx="50292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4800600" cy="9604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38800" y="381000"/>
            <a:ext cx="3200400" cy="5791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3E7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4800600" cy="4191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76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9599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4605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>
          <a:xfrm>
            <a:off x="6248400" y="954088"/>
            <a:ext cx="2246313" cy="224631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959699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0952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6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861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HIV Neurobehavioral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9229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8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76400"/>
            <a:ext cx="7772400" cy="4419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37EDB9-F71B-B94E-99CF-842096CB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0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587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545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366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447801"/>
            <a:ext cx="4724400" cy="2152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72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52400"/>
            <a:ext cx="3200400" cy="6019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6921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86400" y="152400"/>
            <a:ext cx="35052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04800" y="1751013"/>
            <a:ext cx="5029200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4800600" cy="9604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38800" y="381000"/>
            <a:ext cx="3200400" cy="579120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003E74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4800600" cy="4191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61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8267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429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>
          <a:xfrm>
            <a:off x="6248400" y="954088"/>
            <a:ext cx="2246313" cy="224631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2141615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435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438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432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676400"/>
            <a:ext cx="41910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00600" y="1676400"/>
            <a:ext cx="3886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143000" y="6264275"/>
            <a:ext cx="2971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HIV Neurobehavioral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91614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>
            <a:lvl1pPr>
              <a:defRPr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3400" y="1828800"/>
            <a:ext cx="8153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782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93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76400"/>
            <a:ext cx="7772400" cy="4419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37EDB9-F71B-B94E-99CF-842096CB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0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219200"/>
            <a:ext cx="8229600" cy="2895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57200" y="4267200"/>
            <a:ext cx="8229600" cy="17526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974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>
            <a:lvl1pPr>
              <a:defRPr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33400" y="16764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5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>
            <a:lvl1pPr>
              <a:defRPr sz="3200">
                <a:solidFill>
                  <a:srgbClr val="E4D4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066800" y="1600200"/>
            <a:ext cx="7010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00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1AA9-63DD-C642-B054-A6AA764B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C4823-2712-214A-A916-0A5456CE8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692A4-6E2B-4741-BDB4-E44F70AD2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6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5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08FF746-2525-BD4A-9D1E-F0B3E27701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3641" y="5626535"/>
            <a:ext cx="3124200" cy="76944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D4DFD7"/>
                </a:solidFill>
                <a:latin typeface="Helvetica Neue Light" charset="0"/>
                <a:cs typeface="Helvetica Neue Light" charset="0"/>
              </a:rPr>
              <a:t>UC San Diego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4DFD7"/>
                </a:solidFill>
                <a:latin typeface="Helvetica Neue" charset="0"/>
                <a:cs typeface="Helvetica Neue" charset="0"/>
              </a:rPr>
              <a:t>CENTER FOR MEDICINAL CANNABIS RESEARCH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575F1-603C-5C47-9E6C-690DE71AEC3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5166360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1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81" r:id="rId1"/>
    <p:sldLayoutId id="2147491321" r:id="rId2"/>
    <p:sldLayoutId id="2147491285" r:id="rId3"/>
    <p:sldLayoutId id="2147491287" r:id="rId4"/>
    <p:sldLayoutId id="2147491337" r:id="rId5"/>
    <p:sldLayoutId id="2147491338" r:id="rId6"/>
    <p:sldLayoutId id="2147491339" r:id="rId7"/>
    <p:sldLayoutId id="2147491340" r:id="rId8"/>
    <p:sldLayoutId id="2147491341" r:id="rId9"/>
    <p:sldLayoutId id="2147491342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D4DFD7"/>
          </a:solidFill>
          <a:latin typeface="Franklin Gothic Medium"/>
          <a:ea typeface="ＭＳ Ｐゴシック" charset="-128"/>
          <a:cs typeface="Franklin Gothic Medium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4DFD7"/>
        </a:buClr>
        <a:buFont typeface="Wingdings" charset="2"/>
        <a:buChar char="§"/>
        <a:defRPr sz="2400"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000"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54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CDC13-0722-904B-B014-054D5C5D05A6}"/>
              </a:ext>
            </a:extLst>
          </p:cNvPr>
          <p:cNvSpPr txBox="1"/>
          <p:nvPr userDrawn="1"/>
        </p:nvSpPr>
        <p:spPr>
          <a:xfrm>
            <a:off x="763341" y="64008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D4DFD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CMCR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E65C87-770A-7144-B98A-2691354AA57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24600"/>
            <a:ext cx="8305800" cy="0"/>
          </a:xfrm>
          <a:prstGeom prst="line">
            <a:avLst/>
          </a:prstGeom>
          <a:ln w="12700">
            <a:solidFill>
              <a:srgbClr val="D4DF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5036EF07-6B41-DC42-87CD-ECEF47DC2F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19400" y="6354762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D4DFD7"/>
                </a:solidFill>
                <a:latin typeface="Helvetica Neue Light" charset="0"/>
                <a:cs typeface="Helvetica Neue Light" charset="0"/>
              </a:rPr>
              <a:t>UC San Diego</a:t>
            </a:r>
            <a:endParaRPr lang="en-US" sz="1200" b="1" dirty="0">
              <a:solidFill>
                <a:srgbClr val="D4DFD7"/>
              </a:solidFill>
              <a:latin typeface="Helvetica Neue" charset="0"/>
              <a:cs typeface="Helvetica Neue" charset="0"/>
            </a:endParaRPr>
          </a:p>
          <a:p>
            <a:pPr algn="r" eaLnBrk="1" hangingPunct="1">
              <a:defRPr/>
            </a:pPr>
            <a:r>
              <a:rPr lang="en-US" sz="1200" b="1" dirty="0">
                <a:solidFill>
                  <a:srgbClr val="D4DFD7"/>
                </a:solidFill>
                <a:latin typeface="Helvetica Neue" charset="0"/>
                <a:cs typeface="Helvetica Neue" charset="0"/>
              </a:rPr>
              <a:t>CENTER FOR MEDICINAL CANNABIS RESEARCH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233CBA-9BB9-0B47-BFF6-DB9CF268DE0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680" y="6071303"/>
            <a:ext cx="656662" cy="6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1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308" r:id="rId1"/>
    <p:sldLayoutId id="2147491309" r:id="rId2"/>
    <p:sldLayoutId id="2147491310" r:id="rId3"/>
    <p:sldLayoutId id="2147491311" r:id="rId4"/>
    <p:sldLayoutId id="2147491312" r:id="rId5"/>
    <p:sldLayoutId id="2147491313" r:id="rId6"/>
    <p:sldLayoutId id="2147491314" r:id="rId7"/>
    <p:sldLayoutId id="2147491315" r:id="rId8"/>
    <p:sldLayoutId id="2147491316" r:id="rId9"/>
    <p:sldLayoutId id="2147491317" r:id="rId10"/>
    <p:sldLayoutId id="2147491318" r:id="rId11"/>
    <p:sldLayoutId id="2147491319" r:id="rId12"/>
    <p:sldLayoutId id="2147491320" r:id="rId13"/>
    <p:sldLayoutId id="2147491332" r:id="rId14"/>
    <p:sldLayoutId id="2147491335" r:id="rId15"/>
    <p:sldLayoutId id="2147491355" r:id="rId16"/>
    <p:sldLayoutId id="214749135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D4DFD7"/>
          </a:solidFill>
          <a:latin typeface="Franklin Gothic Medium"/>
          <a:ea typeface="ＭＳ Ｐゴシック" charset="-128"/>
          <a:cs typeface="Franklin Gothic Medium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4DFD7"/>
        </a:buClr>
        <a:buFont typeface="Wingdings" charset="2"/>
        <a:buChar char="§"/>
        <a:defRPr sz="2400"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 sz="2000"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chemeClr val="tx1"/>
          </a:solidFill>
          <a:latin typeface="Franklin Gothic Medium"/>
          <a:ea typeface="ＭＳ Ｐゴシック" charset="-128"/>
          <a:cs typeface="Franklin Gothic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D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4CE004-2D36-5E44-944C-095B693C1E3E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24600"/>
            <a:ext cx="8305800" cy="0"/>
          </a:xfrm>
          <a:prstGeom prst="line">
            <a:avLst/>
          </a:prstGeom>
          <a:ln w="12700">
            <a:solidFill>
              <a:srgbClr val="2545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B2BA1-83E5-BC4F-BECE-5C90101306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5085" t="11541" r="24746" b="23972"/>
          <a:stretch/>
        </p:blipFill>
        <p:spPr>
          <a:xfrm>
            <a:off x="152400" y="6172200"/>
            <a:ext cx="613747" cy="6095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2819400" y="6354762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54534"/>
                </a:solidFill>
                <a:latin typeface="Helvetica Neue Light" charset="0"/>
                <a:cs typeface="Helvetica Neue Light" charset="0"/>
              </a:rPr>
              <a:t>UC San Diego</a:t>
            </a:r>
            <a:endParaRPr lang="en-US" sz="1200" b="1" dirty="0">
              <a:solidFill>
                <a:srgbClr val="254534"/>
              </a:solidFill>
              <a:latin typeface="Helvetica Neue" charset="0"/>
              <a:cs typeface="Helvetica Neue" charset="0"/>
            </a:endParaRPr>
          </a:p>
          <a:p>
            <a:pPr algn="r" eaLnBrk="1" hangingPunct="1">
              <a:defRPr/>
            </a:pPr>
            <a:r>
              <a:rPr lang="en-US" sz="1200" b="1" dirty="0">
                <a:solidFill>
                  <a:srgbClr val="254534"/>
                </a:solidFill>
                <a:latin typeface="Helvetica Neue" charset="0"/>
                <a:cs typeface="Helvetica Neue" charset="0"/>
              </a:rPr>
              <a:t>CENTER FOR MEDICINAL CANNABIS RESEARCH </a:t>
            </a:r>
          </a:p>
        </p:txBody>
      </p:sp>
    </p:spTree>
    <p:extLst>
      <p:ext uri="{BB962C8B-B14F-4D97-AF65-F5344CB8AC3E}">
        <p14:creationId xmlns:p14="http://schemas.microsoft.com/office/powerpoint/2010/main" val="1645004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94" r:id="rId1"/>
    <p:sldLayoutId id="2147491295" r:id="rId2"/>
    <p:sldLayoutId id="2147491296" r:id="rId3"/>
    <p:sldLayoutId id="2147491297" r:id="rId4"/>
    <p:sldLayoutId id="2147491298" r:id="rId5"/>
    <p:sldLayoutId id="2147491299" r:id="rId6"/>
    <p:sldLayoutId id="2147491300" r:id="rId7"/>
    <p:sldLayoutId id="2147491301" r:id="rId8"/>
    <p:sldLayoutId id="2147491302" r:id="rId9"/>
    <p:sldLayoutId id="2147491303" r:id="rId10"/>
    <p:sldLayoutId id="2147491304" r:id="rId11"/>
    <p:sldLayoutId id="214749130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Arial" panose="020B0604020202020204" pitchFamily="34" charset="0"/>
        <a:buChar char="•"/>
        <a:defRPr sz="24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Arial" panose="020B0604020202020204" pitchFamily="34" charset="0"/>
        <a:buChar char="•"/>
        <a:defRPr sz="20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Arial" panose="020B0604020202020204" pitchFamily="34" charset="0"/>
        <a:buChar char="•"/>
        <a:defRPr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Arial" panose="020B0604020202020204" pitchFamily="34" charset="0"/>
        <a:buChar char="•"/>
        <a:defRPr sz="16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Arial" panose="020B0604020202020204" pitchFamily="34" charset="0"/>
        <a:buChar char="•"/>
        <a:defRPr sz="16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9525">
            <a:solidFill>
              <a:srgbClr val="D4DFD7">
                <a:alpha val="9000"/>
              </a:srgbClr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2743200" y="6324600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254534"/>
                </a:solidFill>
                <a:latin typeface="Helvetica Neue Light" charset="0"/>
                <a:cs typeface="Helvetica Neue Light" charset="0"/>
              </a:rPr>
              <a:t>UC San Diego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254534"/>
                </a:solidFill>
                <a:latin typeface="Helvetica Neue" charset="0"/>
                <a:cs typeface="Helvetica Neue" charset="0"/>
              </a:rPr>
              <a:t>CENTER FOR MEDICINAL CANNABIS RESEARCH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1FA29-C234-3F46-B210-F87B95708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25085" t="11542" r="24746" b="23971"/>
          <a:stretch/>
        </p:blipFill>
        <p:spPr>
          <a:xfrm>
            <a:off x="176784" y="6172200"/>
            <a:ext cx="61374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1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64" r:id="rId1"/>
    <p:sldLayoutId id="2147491265" r:id="rId2"/>
    <p:sldLayoutId id="2147491266" r:id="rId3"/>
    <p:sldLayoutId id="2147491267" r:id="rId4"/>
    <p:sldLayoutId id="2147491268" r:id="rId5"/>
    <p:sldLayoutId id="2147491269" r:id="rId6"/>
    <p:sldLayoutId id="2147491270" r:id="rId7"/>
    <p:sldLayoutId id="2147491271" r:id="rId8"/>
    <p:sldLayoutId id="2147491272" r:id="rId9"/>
    <p:sldLayoutId id="2147491273" r:id="rId10"/>
    <p:sldLayoutId id="2147491274" r:id="rId11"/>
    <p:sldLayoutId id="214749127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  <a:cs typeface="Franklin Gothic Medium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Wingdings" charset="2"/>
        <a:buChar char="§"/>
        <a:defRPr sz="24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Lucida Grande" charset="0"/>
        <a:buChar char="»"/>
        <a:defRPr sz="20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Arial" charset="0"/>
        <a:buChar char="•"/>
        <a:defRPr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Arial" charset="0"/>
        <a:buChar char="–"/>
        <a:defRPr sz="16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54534"/>
        </a:buClr>
        <a:buFont typeface="Courier New" charset="0"/>
        <a:buChar char="o"/>
        <a:defRPr sz="1600" kern="1200">
          <a:solidFill>
            <a:srgbClr val="254534"/>
          </a:solidFill>
          <a:latin typeface="Franklin Gothic Medium"/>
          <a:ea typeface="ＭＳ Ｐゴシック" charset="-128"/>
          <a:cs typeface="Franklin Gothic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title"/>
          </p:nvPr>
        </p:nvSpPr>
        <p:spPr>
          <a:xfrm>
            <a:off x="342900" y="381000"/>
            <a:ext cx="8534400" cy="1524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Franklin Gothic Medium" charset="0"/>
                <a:cs typeface="Franklin Gothic Medium" charset="0"/>
              </a:rPr>
              <a:t>University of California</a:t>
            </a:r>
            <a:br>
              <a:rPr lang="en-US" altLang="en-US" dirty="0">
                <a:solidFill>
                  <a:schemeClr val="tx1"/>
                </a:solidFill>
                <a:latin typeface="Franklin Gothic Medium" charset="0"/>
                <a:cs typeface="Franklin Gothic Medium" charset="0"/>
              </a:rPr>
            </a:br>
            <a:r>
              <a:rPr lang="en-US" altLang="en-US" dirty="0">
                <a:solidFill>
                  <a:schemeClr val="tx1"/>
                </a:solidFill>
                <a:latin typeface="Franklin Gothic Medium" charset="0"/>
                <a:cs typeface="Franklin Gothic Medium" charset="0"/>
              </a:rPr>
              <a:t>Center for Medicinal Cannabis Research</a:t>
            </a:r>
            <a:br>
              <a:rPr lang="en-US" altLang="en-US" dirty="0">
                <a:solidFill>
                  <a:schemeClr val="tx1"/>
                </a:solidFill>
                <a:latin typeface="Franklin Gothic Medium" charset="0"/>
                <a:cs typeface="Franklin Gothic Medium" charset="0"/>
              </a:rPr>
            </a:br>
            <a:endParaRPr lang="en-US" sz="3100" dirty="0">
              <a:solidFill>
                <a:schemeClr val="tx1"/>
              </a:solidFill>
              <a:latin typeface="Franklin Gothic Medium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sz="quarter" idx="10"/>
          </p:nvPr>
        </p:nvSpPr>
        <p:spPr>
          <a:xfrm>
            <a:off x="723900" y="2544611"/>
            <a:ext cx="81534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March 13, 2023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Igor Grant, MD, </a:t>
            </a:r>
            <a:r>
              <a:rPr lang="en-US" i="1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Director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600" i="1" dirty="0">
              <a:solidFill>
                <a:srgbClr val="D4DFD7"/>
              </a:solidFill>
              <a:latin typeface="Franklin Gothic Medium" charset="0"/>
              <a:ea typeface="ＭＳ Ｐゴシック" charset="0"/>
              <a:cs typeface="Franklin Gothic Medium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J. Hampton Atkinson, MD &amp; Thomas D. Marcotte, PhD, Co-Directors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Robert Fitzgerald, PhD, Bioanalytical Laboratory Director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David </a:t>
            </a:r>
            <a:r>
              <a:rPr lang="en-US" sz="1600" dirty="0" err="1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Grelotti</a:t>
            </a: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, MD, Medical Director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Jeremiah </a:t>
            </a:r>
            <a:r>
              <a:rPr lang="en-US" sz="1600" dirty="0" err="1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Momper</a:t>
            </a: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, PhD, Reference Lab Director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Jennifer </a:t>
            </a:r>
            <a:r>
              <a:rPr lang="en-US" sz="1600" dirty="0" err="1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Marquie</a:t>
            </a: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-Beck, MPH, Director of Research Operations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b="1" dirty="0" err="1">
                <a:solidFill>
                  <a:srgbClr val="D4DFD7"/>
                </a:solidFill>
                <a:latin typeface="Franklin Gothic Book" charset="0"/>
                <a:ea typeface="ＭＳ Ｐゴシック" charset="0"/>
                <a:cs typeface="Franklin Gothic Medium" charset="0"/>
              </a:rPr>
              <a:t>www.cmcr.ucsd.edu</a:t>
            </a:r>
            <a:endParaRPr lang="en-US" sz="1600" b="1" dirty="0">
              <a:solidFill>
                <a:srgbClr val="D4DFD7"/>
              </a:solidFill>
              <a:latin typeface="Franklin Gothic Book" charset="0"/>
              <a:ea typeface="ＭＳ Ｐゴシック" charset="0"/>
              <a:cs typeface="Franklin Gothic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5F6E6-8F7B-CCC5-F122-DBAD3906B806}"/>
              </a:ext>
            </a:extLst>
          </p:cNvPr>
          <p:cNvSpPr txBox="1"/>
          <p:nvPr/>
        </p:nvSpPr>
        <p:spPr>
          <a:xfrm>
            <a:off x="876300" y="1600200"/>
            <a:ext cx="739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Franklin Gothic Medium" panose="020B0603020102020204" pitchFamily="34" charset="0"/>
              </a:rPr>
              <a:t>Presentation to California Senate Committee on Business, Professions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418393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432B74A-F27D-4F40-8430-9CFE9904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Center for Medicinal Cannabis Research</a:t>
            </a:r>
            <a:br>
              <a:rPr lang="en-US" altLang="en-US" sz="32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</a:br>
            <a:r>
              <a:rPr lang="en-US" altLang="en-US" sz="2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Supporting Information Exchange and Education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0981E4E-1F38-D745-A519-EE5AFEB9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9800"/>
            <a:ext cx="807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9pPr>
          </a:lstStyle>
          <a:p>
            <a:pPr eaLnBrk="1" fontAlgn="t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/>
              <a:t>Provide authoritative evidence-based information to practitioners, educators and policy makers</a:t>
            </a:r>
          </a:p>
          <a:p>
            <a:pPr lvl="1" eaLnBrk="1" fontAlgn="t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International</a:t>
            </a:r>
            <a:r>
              <a:rPr lang="en-US" altLang="en-US" dirty="0"/>
              <a:t> (e.g., Canada House of Commons, Thai Govt./researchers, Govt. of Mexico)</a:t>
            </a:r>
          </a:p>
          <a:p>
            <a:pPr lvl="1" eaLnBrk="1" fontAlgn="t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Federal/National </a:t>
            </a:r>
            <a:r>
              <a:rPr lang="en-US" altLang="en-US" dirty="0"/>
              <a:t>(e.g., FDA hearing on CBD, House Veterans Affairs Committee, advising legislators proposing cannabis research bills, consultation with other States on medicinal cannabis issues)</a:t>
            </a:r>
          </a:p>
          <a:p>
            <a:pPr lvl="1" eaLnBrk="1" fontAlgn="t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State</a:t>
            </a:r>
            <a:r>
              <a:rPr lang="en-US" altLang="en-US" dirty="0"/>
              <a:t> (e.g., G. Newsom’s Blue Ribbon Commission on Marijuana Policy, Medical Board of California, Veterinary Board, California Highway Patrol, Office on Traffic Safety, Department of Cannabis Control, various Legislative offices)</a:t>
            </a:r>
          </a:p>
          <a:p>
            <a:pPr lvl="1" eaLnBrk="1" fontAlgn="t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</a:rPr>
              <a:t>Local</a:t>
            </a:r>
            <a:r>
              <a:rPr lang="en-US" altLang="en-US" dirty="0"/>
              <a:t> (e.g., county supervisors, mayors, councils, law enforcement)</a:t>
            </a:r>
          </a:p>
          <a:p>
            <a:pPr eaLnBrk="1" fontAlgn="t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/>
              <a:t>Foster training and educational activities, </a:t>
            </a:r>
            <a:r>
              <a:rPr lang="en-US" altLang="en-US" sz="2000" dirty="0" err="1"/>
              <a:t>eg.</a:t>
            </a:r>
            <a:r>
              <a:rPr lang="en-US" altLang="en-US" sz="2000" dirty="0"/>
              <a:t>, fellowship program</a:t>
            </a:r>
          </a:p>
          <a:p>
            <a:pPr eaLnBrk="1" fontAlgn="t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/>
              <a:t>CMCR Annual  Scientific Symposium; monthly Investigator Meetings</a:t>
            </a:r>
          </a:p>
          <a:p>
            <a:pPr eaLnBrk="1" fontAlgn="t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000" dirty="0"/>
              <a:t>Maintain up to date information on CMCR website </a:t>
            </a:r>
            <a:r>
              <a:rPr lang="en-US" sz="2000" b="1" dirty="0" err="1">
                <a:solidFill>
                  <a:srgbClr val="D4DFD7"/>
                </a:solidFill>
                <a:latin typeface="Franklin Gothic Book" charset="0"/>
                <a:ea typeface="ＭＳ Ｐゴシック" charset="0"/>
                <a:cs typeface="Franklin Gothic Medium" charset="0"/>
              </a:rPr>
              <a:t>www.cmcr.ucsd.edu</a:t>
            </a:r>
            <a:r>
              <a:rPr lang="en-US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31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title"/>
          </p:nvPr>
        </p:nvSpPr>
        <p:spPr>
          <a:xfrm>
            <a:off x="342900" y="381000"/>
            <a:ext cx="8534400" cy="1524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Franklin Gothic Medium" charset="0"/>
                <a:cs typeface="Franklin Gothic Medium" charset="0"/>
              </a:rPr>
              <a:t>University of California</a:t>
            </a:r>
            <a:br>
              <a:rPr lang="en-US" altLang="en-US" dirty="0">
                <a:solidFill>
                  <a:schemeClr val="tx1"/>
                </a:solidFill>
                <a:latin typeface="Franklin Gothic Medium" charset="0"/>
                <a:cs typeface="Franklin Gothic Medium" charset="0"/>
              </a:rPr>
            </a:br>
            <a:r>
              <a:rPr lang="en-US" altLang="en-US" dirty="0">
                <a:solidFill>
                  <a:schemeClr val="tx1"/>
                </a:solidFill>
                <a:latin typeface="Franklin Gothic Medium" charset="0"/>
                <a:cs typeface="Franklin Gothic Medium" charset="0"/>
              </a:rPr>
              <a:t>Center for Medicinal Cannabis Research</a:t>
            </a:r>
            <a:br>
              <a:rPr lang="en-US" altLang="en-US" dirty="0">
                <a:solidFill>
                  <a:schemeClr val="tx1"/>
                </a:solidFill>
                <a:latin typeface="Franklin Gothic Medium" charset="0"/>
                <a:cs typeface="Franklin Gothic Medium" charset="0"/>
              </a:rPr>
            </a:br>
            <a:endParaRPr lang="en-US" sz="3100" dirty="0">
              <a:solidFill>
                <a:schemeClr val="tx1"/>
              </a:solidFill>
              <a:latin typeface="Franklin Gothic Medium" charset="0"/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sz="quarter" idx="10"/>
          </p:nvPr>
        </p:nvSpPr>
        <p:spPr>
          <a:xfrm>
            <a:off x="723900" y="2544611"/>
            <a:ext cx="81534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March 13, 2023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Igor Grant, MD, </a:t>
            </a:r>
            <a:r>
              <a:rPr lang="en-US" i="1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Director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en-US" sz="1600" i="1" dirty="0">
              <a:solidFill>
                <a:srgbClr val="D4DFD7"/>
              </a:solidFill>
              <a:latin typeface="Franklin Gothic Medium" charset="0"/>
              <a:ea typeface="ＭＳ Ｐゴシック" charset="0"/>
              <a:cs typeface="Franklin Gothic Medium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J. Hampton Atkinson, MD &amp; Thomas D. Marcotte, PhD, Co-Directors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Robert Fitzgerald, PhD, Bioanalytical Laboratory Director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David </a:t>
            </a:r>
            <a:r>
              <a:rPr lang="en-US" sz="1600" dirty="0" err="1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Grelotti</a:t>
            </a: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, MD, Medical Director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Jeremiah </a:t>
            </a:r>
            <a:r>
              <a:rPr lang="en-US" sz="1600" dirty="0" err="1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Momper</a:t>
            </a: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, PhD, Reference Lab Director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Jennifer </a:t>
            </a:r>
            <a:r>
              <a:rPr lang="en-US" sz="1600" dirty="0" err="1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Marquie</a:t>
            </a:r>
            <a:r>
              <a:rPr lang="en-US" sz="1600" dirty="0">
                <a:solidFill>
                  <a:srgbClr val="D4DFD7"/>
                </a:solidFill>
                <a:latin typeface="Franklin Gothic Medium" charset="0"/>
                <a:ea typeface="ＭＳ Ｐゴシック" charset="0"/>
                <a:cs typeface="Franklin Gothic Medium" charset="0"/>
              </a:rPr>
              <a:t>-Beck, MPH, Director of Research Operations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b="1" dirty="0" err="1">
                <a:solidFill>
                  <a:srgbClr val="D4DFD7"/>
                </a:solidFill>
                <a:latin typeface="Franklin Gothic Book" charset="0"/>
                <a:ea typeface="ＭＳ Ｐゴシック" charset="0"/>
                <a:cs typeface="Franklin Gothic Medium" charset="0"/>
              </a:rPr>
              <a:t>www.cmcr.ucsd.edu</a:t>
            </a:r>
            <a:endParaRPr lang="en-US" sz="1600" b="1" dirty="0">
              <a:solidFill>
                <a:srgbClr val="D4DFD7"/>
              </a:solidFill>
              <a:latin typeface="Franklin Gothic Book" charset="0"/>
              <a:ea typeface="ＭＳ Ｐゴシック" charset="0"/>
              <a:cs typeface="Franklin Gothic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5F6E6-8F7B-CCC5-F122-DBAD3906B806}"/>
              </a:ext>
            </a:extLst>
          </p:cNvPr>
          <p:cNvSpPr txBox="1"/>
          <p:nvPr/>
        </p:nvSpPr>
        <p:spPr>
          <a:xfrm>
            <a:off x="876300" y="1600200"/>
            <a:ext cx="739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Franklin Gothic Medium" panose="020B0603020102020204" pitchFamily="34" charset="0"/>
              </a:rPr>
              <a:t>Presentation to California Senate Committee on Business, Professions and Economic Development</a:t>
            </a:r>
          </a:p>
        </p:txBody>
      </p:sp>
    </p:spTree>
    <p:extLst>
      <p:ext uri="{BB962C8B-B14F-4D97-AF65-F5344CB8AC3E}">
        <p14:creationId xmlns:p14="http://schemas.microsoft.com/office/powerpoint/2010/main" val="19581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200" dirty="0"/>
              <a:t>Center for Medicinal Cannabis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882" y="1042401"/>
            <a:ext cx="8758237" cy="4267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909638" algn="l"/>
              </a:tabLst>
            </a:pPr>
            <a:r>
              <a:rPr lang="en-US" sz="2000" dirty="0"/>
              <a:t>1996	Compassionate Use Act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909638" algn="l"/>
              </a:tabLst>
            </a:pPr>
            <a:r>
              <a:rPr lang="en-US" sz="2000" dirty="0"/>
              <a:t>1999	Medical Marijuana Research Act (SB 847; SB 295: Vasconcellos):  	authorizes CMCR; defines objectives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909638" algn="l"/>
              </a:tabLst>
            </a:pPr>
            <a:r>
              <a:rPr lang="en-US" sz="2000" dirty="0"/>
              <a:t>2000	CMCR established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909638" algn="l"/>
              </a:tabLst>
            </a:pPr>
            <a:r>
              <a:rPr lang="en-US" sz="2000" dirty="0"/>
              <a:t>2016	Adult Use of Marijuana Act (Prop 64) – $2M annual</a:t>
            </a:r>
            <a:r>
              <a:rPr lang="en-US" sz="2000" i="1" dirty="0"/>
              <a:t> </a:t>
            </a:r>
            <a:r>
              <a:rPr lang="en-US" sz="2000" dirty="0"/>
              <a:t>funding to CMCR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b="1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b="1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2DC2A09-AEB3-174C-9668-2E33B510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54630" y="3065543"/>
            <a:ext cx="2724149" cy="235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488099-0CA7-336D-5600-A3BBC85CBB46}"/>
              </a:ext>
            </a:extLst>
          </p:cNvPr>
          <p:cNvSpPr txBox="1">
            <a:spLocks/>
          </p:cNvSpPr>
          <p:nvPr/>
        </p:nvSpPr>
        <p:spPr bwMode="auto">
          <a:xfrm>
            <a:off x="174957" y="2667000"/>
            <a:ext cx="5507333" cy="37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4DFD7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Franklin Gothic Medium"/>
                <a:ea typeface="ＭＳ Ｐゴシック" charset="-128"/>
                <a:cs typeface="Franklin Gothic Medium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»"/>
              <a:defRPr sz="2000" kern="1200">
                <a:solidFill>
                  <a:schemeClr val="tx1"/>
                </a:solidFill>
                <a:latin typeface="Franklin Gothic Medium"/>
                <a:ea typeface="ＭＳ Ｐゴシック" charset="-128"/>
                <a:cs typeface="Franklin Gothic Medium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Franklin Gothic Medium"/>
                <a:ea typeface="ＭＳ Ｐゴシック" charset="-128"/>
                <a:cs typeface="Franklin Gothic Medium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Franklin Gothic Medium"/>
                <a:ea typeface="ＭＳ Ｐゴシック" charset="-128"/>
                <a:cs typeface="Franklin Gothic Medium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1600" kern="1200">
                <a:solidFill>
                  <a:schemeClr val="tx1"/>
                </a:solidFill>
                <a:latin typeface="Franklin Gothic Medium"/>
                <a:ea typeface="ＭＳ Ｐゴシック" charset="-128"/>
                <a:cs typeface="Franklin Gothic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Font typeface="Wingdings" charset="2"/>
              <a:buNone/>
            </a:pPr>
            <a:r>
              <a:rPr lang="en-US" sz="2200" dirty="0">
                <a:solidFill>
                  <a:schemeClr val="tx2"/>
                </a:solidFill>
              </a:rPr>
              <a:t>Mission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Facilitate high quality scientific studies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Ascertain the safety and efficacy of </a:t>
            </a:r>
            <a:br>
              <a:rPr lang="en-US" sz="2000" dirty="0"/>
            </a:br>
            <a:r>
              <a:rPr lang="en-US" sz="2000" dirty="0"/>
              <a:t>cannabis and cannabinoid products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/>
              <a:t>Advance cannabis/cannabinoid science via development of common measures, data and sample repositories, laboratory analytics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altLang="en-US" sz="2000" dirty="0"/>
              <a:t>Provide authoritative evidence-based information to practitioners, educators, policy makers, public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000" b="1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b="1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13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B911B04-04CD-274F-A9D6-653B7916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altLang="en-US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CMCR Expertise and Resources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50312ABA-1CC7-D74B-8C8D-EF6E90C3F6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3058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800" dirty="0">
                <a:solidFill>
                  <a:schemeClr val="tx2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Regulatory Expertise</a:t>
            </a:r>
            <a:r>
              <a:rPr lang="en-US" altLang="en-US" sz="1800" dirty="0">
                <a:solidFill>
                  <a:srgbClr val="FCE7A7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:</a:t>
            </a:r>
            <a:r>
              <a:rPr lang="en-US" altLang="en-US" sz="1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 Federal, State, institutional IRB (human subjects)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E4D478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Clinical Research Expertise</a:t>
            </a:r>
            <a:r>
              <a:rPr lang="en-US" altLang="en-US" sz="1800" dirty="0">
                <a:solidFill>
                  <a:srgbClr val="FCE7A7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: </a:t>
            </a:r>
            <a:r>
              <a:rPr lang="en-US" altLang="en-US" sz="1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study design, statistical analysis, specimen collection, 	cross-study standardization enabling data aggregation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E4D478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Drug Procurement: </a:t>
            </a:r>
            <a:r>
              <a:rPr lang="en-US" altLang="en-US" sz="1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identify and negotiate with sources of cannabinoids, including 	for human clinical trials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E4D478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Data Management and Information Systems</a:t>
            </a:r>
            <a:r>
              <a:rPr lang="en-US" altLang="en-US" sz="1800" dirty="0">
                <a:solidFill>
                  <a:srgbClr val="FCE7A7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:</a:t>
            </a:r>
            <a:r>
              <a:rPr lang="en-US" altLang="en-US" sz="1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 web-based data management and 	reporting, hardware/software resources, enabling of big data analysis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E4D478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Specimen Collection, Processing and Storage</a:t>
            </a:r>
            <a:r>
              <a:rPr lang="en-US" altLang="en-US" sz="1800" dirty="0">
                <a:solidFill>
                  <a:srgbClr val="FCE7A7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:</a:t>
            </a:r>
            <a:r>
              <a:rPr lang="en-US" altLang="en-US" sz="1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 Blood, oral fluid, breath, spinal fluid, 	urine, stool; specimen repository (24-hour temperature monitoring), custom 	web-based inventory system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E4D478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Laboratory Medicine Resource</a:t>
            </a:r>
            <a:r>
              <a:rPr lang="en-US" altLang="en-US" sz="1800" dirty="0">
                <a:solidFill>
                  <a:srgbClr val="FCE7A7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:</a:t>
            </a:r>
            <a:r>
              <a:rPr lang="en-US" altLang="en-US" sz="1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 Mass-spectrometry and other methods  to evaluate 	cannabis metabolites, endocannabinoids, added biomarkers in human 	samples and tissues; develop capability to evaluate plant and other products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rgbClr val="E4D478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Facilities and Equipment</a:t>
            </a:r>
            <a:r>
              <a:rPr lang="en-US" altLang="en-US" sz="1800" dirty="0">
                <a:solidFill>
                  <a:srgbClr val="FCE7A7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:</a:t>
            </a:r>
            <a:r>
              <a:rPr lang="en-US" altLang="en-US" sz="1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 Negative pressure rooms (inhaled cannabis), driving 	simulation rooms, clinical exam rooms, cognitive testing equipment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chemeClr val="tx2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Reference Laboratory: </a:t>
            </a:r>
            <a:r>
              <a:rPr lang="en-US" altLang="en-US" sz="1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 Serves as a resource to CA Dept of Cannabis Control to 	examine content of cannabis products</a:t>
            </a:r>
          </a:p>
        </p:txBody>
      </p:sp>
    </p:spTree>
    <p:extLst>
      <p:ext uri="{BB962C8B-B14F-4D97-AF65-F5344CB8AC3E}">
        <p14:creationId xmlns:p14="http://schemas.microsoft.com/office/powerpoint/2010/main" val="33001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432B74A-F27D-4F40-8430-9CFE9904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0"/>
            <a:ext cx="8296275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CMCR Research Mission</a:t>
            </a:r>
            <a:br>
              <a:rPr lang="en-US" altLang="en-US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</a:br>
            <a:r>
              <a:rPr lang="en-US" altLang="en-US" sz="2800" dirty="0"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rPr>
              <a:t>CMCR facilitates medicinal cannabis research via</a:t>
            </a:r>
            <a:endParaRPr lang="en-US" altLang="en-US" dirty="0">
              <a:latin typeface="Franklin Gothic Medium" panose="020B0603020102020204" pitchFamily="34" charset="0"/>
              <a:ea typeface="ＭＳ Ｐゴシック" panose="020B0600070205080204" pitchFamily="34" charset="-128"/>
              <a:cs typeface="Franklin Gothic Medium" panose="020B0603020102020204" pitchFamily="34" charset="0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0981E4E-1F38-D745-A519-EE5AFEB9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807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1pPr>
            <a:lvl2pPr marL="742950" indent="-285750">
              <a:spcBef>
                <a:spcPct val="20000"/>
              </a:spcBef>
              <a:buFont typeface="Lucida Grande" panose="020B06000405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4pPr>
            <a:lvl5pPr marL="20574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  <a:cs typeface="Franklin Gothic Medium" panose="020B0603020102020204" pitchFamily="34" charset="0"/>
              </a:defRPr>
            </a:lvl9pPr>
          </a:lstStyle>
          <a:p>
            <a:pPr marL="0" indent="0" eaLnBrk="1" hangingPunct="1">
              <a:spcBef>
                <a:spcPts val="1200"/>
              </a:spcBef>
              <a:buClrTx/>
              <a:buNone/>
            </a:pPr>
            <a:endParaRPr lang="en-US" altLang="en-US" sz="2000" dirty="0"/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Direct funding of California scientists conducting medicinal cannabis research : ~$1.3M annually (CMCR Grants Program)</a:t>
            </a:r>
            <a:br>
              <a:rPr lang="en-US" dirty="0"/>
            </a:br>
            <a:r>
              <a:rPr lang="en-US" dirty="0"/>
              <a:t>* All submissions evaluated by national experts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000" dirty="0"/>
              <a:t>“Primary” $825K over 3 years</a:t>
            </a:r>
          </a:p>
          <a:p>
            <a:pPr lvl="2" eaLnBrk="1" hangingPunct="1">
              <a:spcBef>
                <a:spcPts val="1200"/>
              </a:spcBef>
            </a:pPr>
            <a:r>
              <a:rPr lang="en-US" sz="2000" dirty="0"/>
              <a:t>“Pilot” $300K over 2 years</a:t>
            </a:r>
          </a:p>
          <a:p>
            <a:pPr lvl="1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Providing extensive, unique resources which enable CMCR affiliated investigators to compete successfully for funding beyond the CMCR grants program, e.g.,</a:t>
            </a:r>
          </a:p>
          <a:p>
            <a:pPr lvl="2" eaLnBrk="1" hangingPunct="1">
              <a:spcBef>
                <a:spcPts val="1200"/>
              </a:spcBef>
            </a:pPr>
            <a:r>
              <a:rPr lang="en-US" altLang="en-US" sz="2000" dirty="0"/>
              <a:t>Federal agencies, e.g., NIH	</a:t>
            </a:r>
          </a:p>
          <a:p>
            <a:pPr lvl="2" eaLnBrk="1" hangingPunct="1">
              <a:spcBef>
                <a:spcPts val="1200"/>
              </a:spcBef>
            </a:pPr>
            <a:r>
              <a:rPr lang="en-US" altLang="en-US" sz="2000" dirty="0"/>
              <a:t>Other State programs</a:t>
            </a:r>
          </a:p>
          <a:p>
            <a:pPr lvl="2" eaLnBrk="1" hangingPunct="1">
              <a:spcBef>
                <a:spcPts val="1200"/>
              </a:spcBef>
            </a:pPr>
            <a:r>
              <a:rPr lang="en-US" altLang="en-US" sz="2000" dirty="0"/>
              <a:t>Professional associations</a:t>
            </a:r>
          </a:p>
          <a:p>
            <a:pPr lvl="2" eaLnBrk="1" hangingPunct="1">
              <a:spcBef>
                <a:spcPts val="1200"/>
              </a:spcBef>
            </a:pPr>
            <a:r>
              <a:rPr lang="en-US" altLang="en-US" sz="2000" dirty="0"/>
              <a:t>Philanthropic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23693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80A4-C5AC-8F48-8667-EDA49BB2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/>
              <a:t>CMCR allocation* of Prop 64 funds</a:t>
            </a:r>
            <a:br>
              <a:rPr lang="en-US" dirty="0"/>
            </a:br>
            <a:r>
              <a:rPr lang="en-US" dirty="0"/>
              <a:t>(FY18/19 – FY22/23)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873FE3B2-7342-6E20-6618-C59515C8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762444"/>
              </p:ext>
            </p:extLst>
          </p:nvPr>
        </p:nvGraphicFramePr>
        <p:xfrm>
          <a:off x="1524000" y="2011680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71007289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314532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25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CMCR Grants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$6,625,000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21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Core Research Support**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$2,850,000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1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Administrative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$525,000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34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98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7179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A0CBE4-C734-DD4D-87D7-2E3058835A0C}"/>
              </a:ext>
            </a:extLst>
          </p:cNvPr>
          <p:cNvSpPr txBox="1"/>
          <p:nvPr/>
        </p:nvSpPr>
        <p:spPr>
          <a:xfrm>
            <a:off x="914400" y="4724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Projections to end of FY22/23 rounded to nearest thousand</a:t>
            </a:r>
          </a:p>
          <a:p>
            <a:r>
              <a:rPr lang="en-US" sz="1400" dirty="0"/>
              <a:t>**Core Research Support: CMCR Bioanalytical Lab (measures cannabinoids and endocannabinoids); Biospecimen Repository; consultation on proper specimen collection and storage; consultation on study design; guidance on regulatory issues; procurement of cannabinoids for use in human studies; data repository; annual CMCR Symposia; monthly CMCR scientific meeting; scientific publication/presentation; mentoring trainees; 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2297213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587F63-E0C5-37F1-9191-42922F7CF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252772"/>
              </p:ext>
            </p:extLst>
          </p:nvPr>
        </p:nvGraphicFramePr>
        <p:xfrm>
          <a:off x="381000" y="1630229"/>
          <a:ext cx="5154766" cy="392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62D2050-3F39-EF2A-E37B-0D0B6698B879}"/>
              </a:ext>
            </a:extLst>
          </p:cNvPr>
          <p:cNvSpPr txBox="1"/>
          <p:nvPr/>
        </p:nvSpPr>
        <p:spPr>
          <a:xfrm>
            <a:off x="3124200" y="3136779"/>
            <a:ext cx="1519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Core Research Support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$2,850,000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2DA93C-FF63-115B-FCB9-E101A80649D6}"/>
              </a:ext>
            </a:extLst>
          </p:cNvPr>
          <p:cNvSpPr txBox="1"/>
          <p:nvPr/>
        </p:nvSpPr>
        <p:spPr>
          <a:xfrm>
            <a:off x="1372867" y="240498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CMCR Grants Program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$6,625,000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73526-65C4-A4FF-8138-8D79D83F4DFC}"/>
              </a:ext>
            </a:extLst>
          </p:cNvPr>
          <p:cNvSpPr txBox="1"/>
          <p:nvPr/>
        </p:nvSpPr>
        <p:spPr>
          <a:xfrm>
            <a:off x="5045004" y="2066516"/>
            <a:ext cx="3717996" cy="193899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Core Research Support: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CMCR Bioanalytical Lab (measures cannabinoids and endocannabinoids); Biospecimen Repository; consultation on proper specimen collection and storage; consultation on study design; guidance on regulatory issues; procurement of cannabinoids for use in human studies; data repository; annual CMCR Symposia; monthly CMCR scientific meeting; scientific publication/presentation; mentoring trainees; community engagement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76DEB-3CF2-4B15-0B4D-E349EE029542}"/>
              </a:ext>
            </a:extLst>
          </p:cNvPr>
          <p:cNvSpPr txBox="1"/>
          <p:nvPr/>
        </p:nvSpPr>
        <p:spPr>
          <a:xfrm>
            <a:off x="5057262" y="5053685"/>
            <a:ext cx="3096138" cy="64633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Administrative Support ($525,000):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Management of CMCR Grants Program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Coordination of CMCR activities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75C610-28F4-70DA-952C-F350E8A48E2A}"/>
              </a:ext>
            </a:extLst>
          </p:cNvPr>
          <p:cNvCxnSpPr>
            <a:cxnSpLocks/>
          </p:cNvCxnSpPr>
          <p:nvPr/>
        </p:nvCxnSpPr>
        <p:spPr>
          <a:xfrm flipV="1">
            <a:off x="4330129" y="2666595"/>
            <a:ext cx="714875" cy="562157"/>
          </a:xfrm>
          <a:prstGeom prst="line">
            <a:avLst/>
          </a:prstGeom>
          <a:ln w="95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C7F06A-FCE4-9485-BA9C-58F624D433C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107504" y="5045008"/>
            <a:ext cx="949758" cy="331843"/>
          </a:xfrm>
          <a:prstGeom prst="line">
            <a:avLst/>
          </a:pr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CD24E72-7883-DD82-E3B1-55759366D425}"/>
              </a:ext>
            </a:extLst>
          </p:cNvPr>
          <p:cNvSpPr txBox="1"/>
          <p:nvPr/>
        </p:nvSpPr>
        <p:spPr>
          <a:xfrm>
            <a:off x="1293052" y="2968137"/>
            <a:ext cx="187989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Primary Grants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$825K each)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Pilot Grants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$300K each)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 Pilot Grant 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$400K)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1B855A-49EF-46FC-39C5-C8B87179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CMCR allocation of $10M in Prop 64 funds (FY18/19 - FY22/23)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1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3B20-ECA9-224F-8DF3-9F7516DE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2800" dirty="0"/>
              <a:t>CMCR Grants Program: total awarded since inception in FY18/19 = $6,625,000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A2DC9-3C8B-AE4D-8194-B78F04827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67147"/>
              </p:ext>
            </p:extLst>
          </p:nvPr>
        </p:nvGraphicFramePr>
        <p:xfrm>
          <a:off x="76200" y="1600200"/>
          <a:ext cx="6648764" cy="384047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69847">
                  <a:extLst>
                    <a:ext uri="{9D8B030D-6E8A-4147-A177-3AD203B41FA5}">
                      <a16:colId xmlns:a16="http://schemas.microsoft.com/office/drawing/2014/main" val="3238303645"/>
                    </a:ext>
                  </a:extLst>
                </a:gridCol>
                <a:gridCol w="3416726">
                  <a:extLst>
                    <a:ext uri="{9D8B030D-6E8A-4147-A177-3AD203B41FA5}">
                      <a16:colId xmlns:a16="http://schemas.microsoft.com/office/drawing/2014/main" val="1939783496"/>
                    </a:ext>
                  </a:extLst>
                </a:gridCol>
                <a:gridCol w="706015">
                  <a:extLst>
                    <a:ext uri="{9D8B030D-6E8A-4147-A177-3AD203B41FA5}">
                      <a16:colId xmlns:a16="http://schemas.microsoft.com/office/drawing/2014/main" val="3879405818"/>
                    </a:ext>
                  </a:extLst>
                </a:gridCol>
                <a:gridCol w="956176">
                  <a:extLst>
                    <a:ext uri="{9D8B030D-6E8A-4147-A177-3AD203B41FA5}">
                      <a16:colId xmlns:a16="http://schemas.microsoft.com/office/drawing/2014/main" val="3761201061"/>
                    </a:ext>
                  </a:extLst>
                </a:gridCol>
              </a:tblGrid>
              <a:tr h="2477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Investigator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Topic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</a:rPr>
                        <a:t>Instit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Funding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2982025901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Butowski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CBD/anxiety/pain/glioblastoma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UCSF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baseline="0" dirty="0">
                          <a:solidFill>
                            <a:schemeClr val="bg1"/>
                          </a:solidFill>
                          <a:effectLst/>
                        </a:rPr>
                        <a:t>$300,000</a:t>
                      </a:r>
                      <a:endParaRPr lang="en-US" sz="1400" b="0" u="none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249939417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Cadenhead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Cannabidiol/Early Psychosis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UCSD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$825,000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3702173557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Cahill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Terpenes/analgesia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UCLA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$300,000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2893072876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/>
                          </a:solidFill>
                          <a:effectLst/>
                        </a:rPr>
                        <a:t>Cherner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Cannabidiol/Insomnia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UCSD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$825,000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3268617198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Cooper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bg1"/>
                          </a:solidFill>
                          <a:effectLst/>
                        </a:rPr>
                        <a:t>Cannabigerol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/THC/analgesia/appetite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UCLA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$825,000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1056781315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de Guglielmo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Cannabidiol/alcohol dependence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UCSD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$300,000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3791823854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DiPatrizio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Cannabis/gut barrier function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UCR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$300,000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3325971945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Frank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Cannabidiol/Anorexia Nervosa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UCSD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$300,000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4020740607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Ortiz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/>
                        </a:rPr>
                        <a:t>Cannabidiol/metabolic syndrome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UCM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$300,000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1646496376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Pettus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THC/type 2 diabetes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UCSD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$825,000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2038271198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/>
                          </a:solidFill>
                          <a:effectLst/>
                        </a:rPr>
                        <a:t>Piomelli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Phytocannabinoids</a:t>
                      </a: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/sickle cell disease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UCI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$400,000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363626126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/>
                          </a:solidFill>
                          <a:effectLst/>
                        </a:rPr>
                        <a:t>Ranganath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Cannabidiol/Rheumatoid Arthritis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UCLA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$825,000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1111912986"/>
                  </a:ext>
                </a:extLst>
              </a:tr>
              <a:tr h="320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bg1"/>
                          </a:solidFill>
                          <a:effectLst/>
                        </a:rPr>
                        <a:t>Taffe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Cannabinoids/opioid abuse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UCSD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$300,000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50" marR="68150" marT="0" marB="0"/>
                </a:tc>
                <a:extLst>
                  <a:ext uri="{0D108BD9-81ED-4DB2-BD59-A6C34878D82A}">
                    <a16:rowId xmlns:a16="http://schemas.microsoft.com/office/drawing/2014/main" val="2079705248"/>
                  </a:ext>
                </a:extLst>
              </a:tr>
            </a:tbl>
          </a:graphicData>
        </a:graphic>
      </p:graphicFrame>
      <p:pic>
        <p:nvPicPr>
          <p:cNvPr id="28" name="Picture 15" descr="CaliforniaOutlineGradient_clr.png">
            <a:extLst>
              <a:ext uri="{FF2B5EF4-FFF2-40B4-BE49-F238E27FC236}">
                <a16:creationId xmlns:a16="http://schemas.microsoft.com/office/drawing/2014/main" id="{2FD3EA72-D550-8984-D1D0-074849053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87" y="1752600"/>
            <a:ext cx="2328095" cy="282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37864E6-2B8A-A1AA-9476-4640944D4967}"/>
              </a:ext>
            </a:extLst>
          </p:cNvPr>
          <p:cNvSpPr txBox="1"/>
          <p:nvPr/>
        </p:nvSpPr>
        <p:spPr>
          <a:xfrm>
            <a:off x="8479211" y="3999240"/>
            <a:ext cx="914268" cy="199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800" dirty="0">
                <a:solidFill>
                  <a:schemeClr val="bg1"/>
                </a:solidFill>
                <a:latin typeface="Helvetica" charset="0"/>
              </a:rPr>
              <a:t>Riverside</a:t>
            </a:r>
            <a:endParaRPr lang="en-US" sz="8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02C70B-7FB2-2534-105F-0CDF1848B2E8}"/>
              </a:ext>
            </a:extLst>
          </p:cNvPr>
          <p:cNvGrpSpPr/>
          <p:nvPr/>
        </p:nvGrpSpPr>
        <p:grpSpPr>
          <a:xfrm>
            <a:off x="7240075" y="2532114"/>
            <a:ext cx="1861984" cy="1880570"/>
            <a:chOff x="7240075" y="2532114"/>
            <a:chExt cx="1861984" cy="1880570"/>
          </a:xfrm>
        </p:grpSpPr>
        <p:sp>
          <p:nvSpPr>
            <p:cNvPr id="29" name="AutoShape 1028">
              <a:extLst>
                <a:ext uri="{FF2B5EF4-FFF2-40B4-BE49-F238E27FC236}">
                  <a16:creationId xmlns:a16="http://schemas.microsoft.com/office/drawing/2014/main" id="{D796C1BA-88CB-8046-7F52-C81560B3C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0242" y="4121781"/>
              <a:ext cx="83115" cy="83115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Arial" charset="0"/>
              </a:endParaRPr>
            </a:p>
          </p:txBody>
        </p:sp>
        <p:sp>
          <p:nvSpPr>
            <p:cNvPr id="30" name="AutoShape 1029">
              <a:extLst>
                <a:ext uri="{FF2B5EF4-FFF2-40B4-BE49-F238E27FC236}">
                  <a16:creationId xmlns:a16="http://schemas.microsoft.com/office/drawing/2014/main" id="{20128207-F555-B5F1-BF79-EE28D8E83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358" y="4329569"/>
              <a:ext cx="83115" cy="83115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Arial" charset="0"/>
              </a:endParaRPr>
            </a:p>
          </p:txBody>
        </p:sp>
        <p:sp>
          <p:nvSpPr>
            <p:cNvPr id="31" name="Text Box 1033">
              <a:extLst>
                <a:ext uri="{FF2B5EF4-FFF2-40B4-BE49-F238E27FC236}">
                  <a16:creationId xmlns:a16="http://schemas.microsoft.com/office/drawing/2014/main" id="{76971A15-9A31-8DBB-0575-ED08C1722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3118" y="4188139"/>
              <a:ext cx="1038941" cy="19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chemeClr val="bg1"/>
                  </a:solidFill>
                  <a:latin typeface="Helvetica" charset="0"/>
                </a:rPr>
                <a:t>San Diego</a:t>
              </a:r>
              <a:endParaRPr lang="en-US" alt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2" name="Text Box 1035">
              <a:extLst>
                <a:ext uri="{FF2B5EF4-FFF2-40B4-BE49-F238E27FC236}">
                  <a16:creationId xmlns:a16="http://schemas.microsoft.com/office/drawing/2014/main" id="{32FBF42E-F719-E421-FD64-1D1E42739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2994" y="3980751"/>
              <a:ext cx="789595" cy="19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chemeClr val="bg1"/>
                  </a:solidFill>
                  <a:latin typeface="Helvetica" charset="0"/>
                </a:rPr>
                <a:t>Irvine</a:t>
              </a:r>
              <a:endParaRPr lang="en-US" alt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3" name="Text Box 1036">
              <a:extLst>
                <a:ext uri="{FF2B5EF4-FFF2-40B4-BE49-F238E27FC236}">
                  <a16:creationId xmlns:a16="http://schemas.microsoft.com/office/drawing/2014/main" id="{4F773E90-9927-8B37-B954-A54BDF95F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0075" y="3039100"/>
              <a:ext cx="1038941" cy="19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chemeClr val="bg1"/>
                  </a:solidFill>
                  <a:latin typeface="Helvetica" charset="0"/>
                </a:rPr>
                <a:t>San Francisco</a:t>
              </a:r>
              <a:endParaRPr lang="en-US" alt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4" name="AutoShape 1038">
              <a:extLst>
                <a:ext uri="{FF2B5EF4-FFF2-40B4-BE49-F238E27FC236}">
                  <a16:creationId xmlns:a16="http://schemas.microsoft.com/office/drawing/2014/main" id="{59E9DE09-0D7D-6B1F-1CB1-5F4A7E4F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454" y="3955551"/>
              <a:ext cx="83115" cy="83115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Arial" charset="0"/>
              </a:endParaRPr>
            </a:p>
          </p:txBody>
        </p:sp>
        <p:sp>
          <p:nvSpPr>
            <p:cNvPr id="35" name="Text Box 1039">
              <a:extLst>
                <a:ext uri="{FF2B5EF4-FFF2-40B4-BE49-F238E27FC236}">
                  <a16:creationId xmlns:a16="http://schemas.microsoft.com/office/drawing/2014/main" id="{0B9F655C-F012-9347-CE32-EA7944F50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1825" y="3775095"/>
              <a:ext cx="997384" cy="19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chemeClr val="bg1"/>
                  </a:solidFill>
                  <a:latin typeface="Helvetica" charset="0"/>
                </a:rPr>
                <a:t>Los Angeles</a:t>
              </a:r>
              <a:endParaRPr lang="en-US" alt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6" name="AutoShape 1030">
              <a:extLst>
                <a:ext uri="{FF2B5EF4-FFF2-40B4-BE49-F238E27FC236}">
                  <a16:creationId xmlns:a16="http://schemas.microsoft.com/office/drawing/2014/main" id="{E64793A3-3776-1C55-A536-7301AD1A7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9089" y="2833494"/>
              <a:ext cx="83115" cy="83115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Arial" charset="0"/>
              </a:endParaRPr>
            </a:p>
          </p:txBody>
        </p:sp>
        <p:sp>
          <p:nvSpPr>
            <p:cNvPr id="37" name="Text Box 1034">
              <a:extLst>
                <a:ext uri="{FF2B5EF4-FFF2-40B4-BE49-F238E27FC236}">
                  <a16:creationId xmlns:a16="http://schemas.microsoft.com/office/drawing/2014/main" id="{A5C815D9-E9C3-6FC7-6B42-2DC87AD74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2848253"/>
              <a:ext cx="872711" cy="19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chemeClr val="bg1"/>
                  </a:solidFill>
                  <a:latin typeface="Helvetica" charset="0"/>
                </a:rPr>
                <a:t>Merced</a:t>
              </a:r>
              <a:endParaRPr lang="en-US" alt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8" name="AutoShape 1030">
              <a:extLst>
                <a:ext uri="{FF2B5EF4-FFF2-40B4-BE49-F238E27FC236}">
                  <a16:creationId xmlns:a16="http://schemas.microsoft.com/office/drawing/2014/main" id="{AAB218A2-16F2-218A-1AF9-682F68106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8031" y="4163339"/>
              <a:ext cx="83115" cy="83115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Arial" charset="0"/>
              </a:endParaRPr>
            </a:p>
          </p:txBody>
        </p:sp>
        <p:sp>
          <p:nvSpPr>
            <p:cNvPr id="39" name="AutoShape 1030">
              <a:extLst>
                <a:ext uri="{FF2B5EF4-FFF2-40B4-BE49-F238E27FC236}">
                  <a16:creationId xmlns:a16="http://schemas.microsoft.com/office/drawing/2014/main" id="{0A2A986A-A925-120C-05B7-CC20120E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849" y="2999725"/>
              <a:ext cx="83115" cy="83115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Arial" charset="0"/>
              </a:endParaRPr>
            </a:p>
          </p:txBody>
        </p:sp>
        <p:sp>
          <p:nvSpPr>
            <p:cNvPr id="41" name="AutoShape 1030">
              <a:extLst>
                <a:ext uri="{FF2B5EF4-FFF2-40B4-BE49-F238E27FC236}">
                  <a16:creationId xmlns:a16="http://schemas.microsoft.com/office/drawing/2014/main" id="{8E0C120B-5131-5A1E-DCB0-770BE6F73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5974" y="2708821"/>
              <a:ext cx="83115" cy="83115"/>
            </a:xfrm>
            <a:prstGeom prst="diamon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800">
                <a:latin typeface="Arial" charset="0"/>
              </a:endParaRPr>
            </a:p>
          </p:txBody>
        </p:sp>
        <p:sp>
          <p:nvSpPr>
            <p:cNvPr id="42" name="Text Box 1034">
              <a:extLst>
                <a:ext uri="{FF2B5EF4-FFF2-40B4-BE49-F238E27FC236}">
                  <a16:creationId xmlns:a16="http://schemas.microsoft.com/office/drawing/2014/main" id="{61D2D20B-D9BA-4477-3402-FEE20AED4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6889" y="2532114"/>
              <a:ext cx="872711" cy="19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charset="2"/>
                <a:buChar char="§"/>
                <a:defRPr sz="24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1pPr>
              <a:lvl2pPr marL="742950" indent="-285750">
                <a:spcBef>
                  <a:spcPct val="20000"/>
                </a:spcBef>
                <a:buFont typeface="Lucida Grande" charset="0"/>
                <a:buChar char="»"/>
                <a:defRPr sz="20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4pPr>
              <a:lvl5pPr marL="2057400" indent="-228600">
                <a:spcBef>
                  <a:spcPct val="20000"/>
                </a:spcBef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Franklin Gothic Medium" charset="0"/>
                  <a:ea typeface="ＭＳ Ｐゴシック" charset="-128"/>
                  <a:cs typeface="Franklin Gothic Medium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800" dirty="0">
                  <a:solidFill>
                    <a:schemeClr val="bg1"/>
                  </a:solidFill>
                  <a:latin typeface="Helvetica" charset="0"/>
                </a:rPr>
                <a:t>Davis</a:t>
              </a:r>
              <a:endParaRPr lang="en-US" altLang="en-US" sz="8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78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5D891B-EECB-9E50-8AC3-D0E2979B0EE5}"/>
              </a:ext>
            </a:extLst>
          </p:cNvPr>
          <p:cNvGrpSpPr/>
          <p:nvPr/>
        </p:nvGrpSpPr>
        <p:grpSpPr>
          <a:xfrm>
            <a:off x="2187574" y="1752600"/>
            <a:ext cx="4768850" cy="4241212"/>
            <a:chOff x="3016249" y="1952277"/>
            <a:chExt cx="3429001" cy="3049608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3012A010-2463-2E99-65B1-770D406E8F0C}"/>
                </a:ext>
              </a:extLst>
            </p:cNvPr>
            <p:cNvSpPr>
              <a:spLocks/>
            </p:cNvSpPr>
            <p:nvPr/>
          </p:nvSpPr>
          <p:spPr>
            <a:xfrm flipV="1">
              <a:off x="3022600" y="1955799"/>
              <a:ext cx="3422650" cy="3012567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D9A01BA2-4BBD-B193-A9D6-0CE0555AC440}"/>
                </a:ext>
              </a:extLst>
            </p:cNvPr>
            <p:cNvSpPr>
              <a:spLocks/>
            </p:cNvSpPr>
            <p:nvPr/>
          </p:nvSpPr>
          <p:spPr>
            <a:xfrm flipV="1">
              <a:off x="3282949" y="2393950"/>
              <a:ext cx="2901950" cy="257441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966F1052-6E8A-03A3-6CED-6B42BCBB861A}"/>
                </a:ext>
              </a:extLst>
            </p:cNvPr>
            <p:cNvSpPr>
              <a:spLocks/>
            </p:cNvSpPr>
            <p:nvPr/>
          </p:nvSpPr>
          <p:spPr>
            <a:xfrm flipV="1">
              <a:off x="3527424" y="2825750"/>
              <a:ext cx="2413001" cy="2142613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71DC1232-F827-604E-4D33-C02FA4BBDA12}"/>
                </a:ext>
              </a:extLst>
            </p:cNvPr>
            <p:cNvSpPr>
              <a:spLocks/>
            </p:cNvSpPr>
            <p:nvPr/>
          </p:nvSpPr>
          <p:spPr>
            <a:xfrm flipV="1">
              <a:off x="3813175" y="3340100"/>
              <a:ext cx="1841500" cy="1640963"/>
            </a:xfrm>
            <a:prstGeom prst="triangle">
              <a:avLst>
                <a:gd name="adj" fmla="val 5097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32C48D75-43A7-D149-CB83-3E346DA4B803}"/>
                </a:ext>
              </a:extLst>
            </p:cNvPr>
            <p:cNvSpPr>
              <a:spLocks/>
            </p:cNvSpPr>
            <p:nvPr/>
          </p:nvSpPr>
          <p:spPr>
            <a:xfrm flipV="1">
              <a:off x="4060825" y="3778250"/>
              <a:ext cx="1346200" cy="1202813"/>
            </a:xfrm>
            <a:prstGeom prst="triangle">
              <a:avLst>
                <a:gd name="adj" fmla="val 5097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26EC5CC8-72C3-BDCD-FB1F-562A8F4BA99C}"/>
                </a:ext>
              </a:extLst>
            </p:cNvPr>
            <p:cNvSpPr>
              <a:spLocks/>
            </p:cNvSpPr>
            <p:nvPr/>
          </p:nvSpPr>
          <p:spPr>
            <a:xfrm flipV="1">
              <a:off x="4305300" y="4222750"/>
              <a:ext cx="857251" cy="758312"/>
            </a:xfrm>
            <a:prstGeom prst="triangle">
              <a:avLst>
                <a:gd name="adj" fmla="val 50976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329106-382C-2BA9-30AC-49D0D88BEE2F}"/>
                </a:ext>
              </a:extLst>
            </p:cNvPr>
            <p:cNvSpPr txBox="1"/>
            <p:nvPr/>
          </p:nvSpPr>
          <p:spPr>
            <a:xfrm>
              <a:off x="3818049" y="2009816"/>
              <a:ext cx="1831752" cy="376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National Institutes of Health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$17M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ADCD04-DDC8-FB5B-FD36-F3B944F7EF7F}"/>
                </a:ext>
              </a:extLst>
            </p:cNvPr>
            <p:cNvSpPr txBox="1"/>
            <p:nvPr/>
          </p:nvSpPr>
          <p:spPr>
            <a:xfrm>
              <a:off x="4053760" y="2885309"/>
              <a:ext cx="1360329" cy="376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Foundation Support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$5.2M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A4E7C3-1DCF-EE30-636A-19C9EA3742DD}"/>
                </a:ext>
              </a:extLst>
            </p:cNvPr>
            <p:cNvSpPr txBox="1"/>
            <p:nvPr/>
          </p:nvSpPr>
          <p:spPr>
            <a:xfrm>
              <a:off x="3967970" y="3316438"/>
              <a:ext cx="1531910" cy="46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 of California, Other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(Senate Bill, DCC)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$2.9M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C64F27-A787-4E7A-41CC-8401ACCE8079}"/>
                </a:ext>
              </a:extLst>
            </p:cNvPr>
            <p:cNvSpPr txBox="1"/>
            <p:nvPr/>
          </p:nvSpPr>
          <p:spPr>
            <a:xfrm>
              <a:off x="4010832" y="2458561"/>
              <a:ext cx="1462913" cy="376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Reference Laboratory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$11M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2DA93C-FF63-115B-FCB9-E101A80649D6}"/>
                </a:ext>
              </a:extLst>
            </p:cNvPr>
            <p:cNvSpPr txBox="1"/>
            <p:nvPr/>
          </p:nvSpPr>
          <p:spPr>
            <a:xfrm>
              <a:off x="4117922" y="3807519"/>
              <a:ext cx="1236998" cy="309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CMCR Grants Program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$1.3 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2D2050-3F39-EF2A-E37B-0D0B6698B879}"/>
                </a:ext>
              </a:extLst>
            </p:cNvPr>
            <p:cNvSpPr txBox="1"/>
            <p:nvPr/>
          </p:nvSpPr>
          <p:spPr>
            <a:xfrm>
              <a:off x="4379674" y="4245569"/>
              <a:ext cx="725232" cy="431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CMCR Core 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$700K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1CC991D-A5DB-AF20-DDD7-40BAC2C82404}"/>
                </a:ext>
              </a:extLst>
            </p:cNvPr>
            <p:cNvCxnSpPr>
              <a:cxnSpLocks/>
            </p:cNvCxnSpPr>
            <p:nvPr/>
          </p:nvCxnSpPr>
          <p:spPr>
            <a:xfrm>
              <a:off x="3016249" y="1955799"/>
              <a:ext cx="1719692" cy="30252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FE1633-4415-A794-43E1-3B55F83FC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2291" y="1952277"/>
              <a:ext cx="1702958" cy="30287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F30CE9-A410-0F3F-A74A-E0BA41FE98CE}"/>
                </a:ext>
              </a:extLst>
            </p:cNvPr>
            <p:cNvSpPr txBox="1"/>
            <p:nvPr/>
          </p:nvSpPr>
          <p:spPr>
            <a:xfrm rot="3594368">
              <a:off x="3824223" y="4332936"/>
              <a:ext cx="1010254" cy="199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Prop 64 $2 M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A7457E-6656-0322-6FED-5C7EC56349A5}"/>
                </a:ext>
              </a:extLst>
            </p:cNvPr>
            <p:cNvCxnSpPr>
              <a:cxnSpLocks/>
            </p:cNvCxnSpPr>
            <p:nvPr/>
          </p:nvCxnSpPr>
          <p:spPr>
            <a:xfrm>
              <a:off x="4519032" y="4767414"/>
              <a:ext cx="140945" cy="234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521A72-B801-0C8F-FE02-1CB52C844DDC}"/>
                </a:ext>
              </a:extLst>
            </p:cNvPr>
            <p:cNvCxnSpPr>
              <a:cxnSpLocks/>
            </p:cNvCxnSpPr>
            <p:nvPr/>
          </p:nvCxnSpPr>
          <p:spPr>
            <a:xfrm>
              <a:off x="3986609" y="3835968"/>
              <a:ext cx="131311" cy="2544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8ABB02-DECB-70E3-D339-5BDD45F9A845}"/>
              </a:ext>
            </a:extLst>
          </p:cNvPr>
          <p:cNvSpPr txBox="1"/>
          <p:nvPr/>
        </p:nvSpPr>
        <p:spPr>
          <a:xfrm>
            <a:off x="152400" y="203790"/>
            <a:ext cx="8839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CE7A7"/>
                </a:solidFill>
                <a:latin typeface="Franklin Gothic Medium" panose="020B0603020102020204" pitchFamily="34" charset="0"/>
              </a:rPr>
              <a:t>Proposition 64 CMCR funding is a catalyst for additional research funding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3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6"/>
          <p:cNvSpPr>
            <a:spLocks noGrp="1"/>
          </p:cNvSpPr>
          <p:nvPr>
            <p:ph type="title"/>
          </p:nvPr>
        </p:nvSpPr>
        <p:spPr>
          <a:xfrm>
            <a:off x="76200" y="-381000"/>
            <a:ext cx="9067800" cy="1143000"/>
          </a:xfrm>
        </p:spPr>
        <p:txBody>
          <a:bodyPr/>
          <a:lstStyle/>
          <a:p>
            <a:r>
              <a:rPr lang="en-US" altLang="en-US" sz="2600" dirty="0">
                <a:solidFill>
                  <a:schemeClr val="tx2"/>
                </a:solidFill>
              </a:rPr>
              <a:t>Current and Pending CMCR Studies</a:t>
            </a:r>
          </a:p>
        </p:txBody>
      </p:sp>
      <p:sp>
        <p:nvSpPr>
          <p:cNvPr id="53250" name="Content Placeholder 7"/>
          <p:cNvSpPr>
            <a:spLocks noGrp="1"/>
          </p:cNvSpPr>
          <p:nvPr>
            <p:ph idx="4294967295"/>
          </p:nvPr>
        </p:nvSpPr>
        <p:spPr>
          <a:xfrm>
            <a:off x="1600200" y="381000"/>
            <a:ext cx="8763000" cy="43434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charset="2"/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Vaporized THC/CBD for migraine (take-home study)</a:t>
            </a:r>
          </a:p>
          <a:p>
            <a:pPr marL="457200" indent="-457200">
              <a:spcBef>
                <a:spcPts val="0"/>
              </a:spcBef>
              <a:buFont typeface="Wingdings" charset="2"/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Vaporized cannabis in neuropathic pain</a:t>
            </a:r>
          </a:p>
          <a:p>
            <a:pPr marL="457200" indent="-457200">
              <a:spcBef>
                <a:spcPts val="0"/>
              </a:spcBef>
              <a:buFont typeface="Wingdings" charset="2"/>
              <a:buAutoNum type="arabicPeriod"/>
            </a:pPr>
            <a:r>
              <a:rPr lang="en-US" altLang="en-US" sz="1300" dirty="0" err="1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Cannabigerol</a:t>
            </a: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, THC, CBD in pain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Effects of cannabis in sports related injuries in elite athletes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CBD for anxiety and pain in patients with glioblastoma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Terpenes as novel analgesics  (rodent)</a:t>
            </a:r>
          </a:p>
          <a:p>
            <a:pPr marL="457200" indent="-457200">
              <a:spcBef>
                <a:spcPts val="900"/>
              </a:spcBef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CBD in severe childhood autism</a:t>
            </a:r>
          </a:p>
          <a:p>
            <a:pPr marL="457200" indent="-457200"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Effects of THC and CBD on endocannabinoids in bipolar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CBD for alexithymia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CBD in schizophrenia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CBD for anorexia nervosa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CBD for sleep disorders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Effects of THC and CBD on attenuating opioid abuse and addiction (rodent)</a:t>
            </a:r>
          </a:p>
          <a:p>
            <a:pPr marL="457200" indent="-457200">
              <a:spcAft>
                <a:spcPts val="900"/>
              </a:spcAft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CBD to reduce alcohol craving (rodent)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Cannabis on antiretroviral therapy pharmacokinetics and neurotoxicity</a:t>
            </a:r>
          </a:p>
          <a:p>
            <a:pPr marL="457200" indent="-457200">
              <a:buFont typeface="Wingdings" charset="2"/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Cannabis, cognition and the endocannabinoid system in HIV</a:t>
            </a:r>
          </a:p>
          <a:p>
            <a:pPr marL="457200" indent="-457200">
              <a:spcAft>
                <a:spcPts val="900"/>
              </a:spcAft>
              <a:buFont typeface="Wingdings" charset="2"/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Cannabis, inflammation, and the brain in HIV</a:t>
            </a:r>
          </a:p>
          <a:p>
            <a:pPr marL="457200" indent="-457200">
              <a:spcAft>
                <a:spcPts val="0"/>
              </a:spcAft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CBD in rheumatoid arthritis</a:t>
            </a:r>
          </a:p>
          <a:p>
            <a:pPr marL="457200" indent="-457200">
              <a:spcAft>
                <a:spcPts val="0"/>
              </a:spcAft>
              <a:buFont typeface="Wingdings" charset="2"/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Cannabis on sickle cell disease  (rodent)</a:t>
            </a:r>
          </a:p>
          <a:p>
            <a:pPr marL="457200" indent="-457200"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CBD effects on blood pressure and metabolic syndrome (rodent)</a:t>
            </a:r>
          </a:p>
          <a:p>
            <a:pPr marL="457200" indent="-457200"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THC effects on Type 2 diabetes</a:t>
            </a:r>
          </a:p>
          <a:p>
            <a:pPr marL="457200" indent="-457200">
              <a:spcAft>
                <a:spcPts val="900"/>
              </a:spcAft>
              <a:buAutoNum type="arabicPeriod"/>
            </a:pPr>
            <a:r>
              <a:rPr lang="en-US" altLang="en-US" sz="1300" dirty="0">
                <a:solidFill>
                  <a:schemeClr val="tx2"/>
                </a:solidFill>
                <a:latin typeface="Franklin Gothic Medium" charset="0"/>
                <a:cs typeface="Franklin Gothic Medium" charset="0"/>
              </a:rPr>
              <a:t>THC effects on gut barrier function (rodent)</a:t>
            </a:r>
          </a:p>
          <a:p>
            <a:pPr marL="457200" indent="-457200"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Cannabis Consumption and Driving Impairment Assessment on a Closed Course</a:t>
            </a:r>
          </a:p>
          <a:p>
            <a:pPr marL="457200" indent="-457200">
              <a:buAutoNum type="arabicPeriod"/>
            </a:pPr>
            <a:r>
              <a:rPr lang="en-US" altLang="en-US" sz="1300" dirty="0">
                <a:latin typeface="Franklin Gothic Medium" charset="0"/>
                <a:cs typeface="Franklin Gothic Medium" charset="0"/>
              </a:rPr>
              <a:t>Effects of commercially-available products on driving</a:t>
            </a:r>
          </a:p>
          <a:p>
            <a:pPr marL="457200" indent="-457200">
              <a:buAutoNum type="arabicPeriod"/>
            </a:pPr>
            <a:endParaRPr lang="en-US" altLang="en-US" sz="1300" dirty="0">
              <a:latin typeface="Franklin Gothic Medium" charset="0"/>
              <a:cs typeface="Franklin Gothic Medium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38DAD-3EBB-7D8A-1B81-69AB35FE383D}"/>
              </a:ext>
            </a:extLst>
          </p:cNvPr>
          <p:cNvSpPr txBox="1"/>
          <p:nvPr/>
        </p:nvSpPr>
        <p:spPr>
          <a:xfrm>
            <a:off x="152400" y="533400"/>
            <a:ext cx="1371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Pain</a:t>
            </a: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r>
              <a:rPr lang="en-US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Psychiatric &amp;</a:t>
            </a:r>
          </a:p>
          <a:p>
            <a:pPr algn="r"/>
            <a:r>
              <a:rPr lang="en-US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Substance Abuse</a:t>
            </a: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r>
              <a:rPr lang="en-US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HIV</a:t>
            </a: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r>
              <a:rPr lang="en-US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Other Medical</a:t>
            </a: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endParaRPr lang="en-US" sz="1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algn="r"/>
            <a:r>
              <a:rPr lang="en-US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Driving</a:t>
            </a:r>
          </a:p>
        </p:txBody>
      </p:sp>
    </p:spTree>
    <p:extLst>
      <p:ext uri="{BB962C8B-B14F-4D97-AF65-F5344CB8AC3E}">
        <p14:creationId xmlns:p14="http://schemas.microsoft.com/office/powerpoint/2010/main" val="1026935126"/>
      </p:ext>
    </p:extLst>
  </p:cSld>
  <p:clrMapOvr>
    <a:masterClrMapping/>
  </p:clrMapOvr>
</p:sld>
</file>

<file path=ppt/theme/theme1.xml><?xml version="1.0" encoding="utf-8"?>
<a:theme xmlns:a="http://schemas.openxmlformats.org/drawingml/2006/main" name="4_CMCR_bluFrkGoth">
  <a:themeElements>
    <a:clrScheme name="CMCR 1">
      <a:dk1>
        <a:sysClr val="windowText" lastClr="000000"/>
      </a:dk1>
      <a:lt1>
        <a:sysClr val="window" lastClr="FFFFFF"/>
      </a:lt1>
      <a:dk2>
        <a:srgbClr val="003E74"/>
      </a:dk2>
      <a:lt2>
        <a:srgbClr val="E4D478"/>
      </a:lt2>
      <a:accent1>
        <a:srgbClr val="91976C"/>
      </a:accent1>
      <a:accent2>
        <a:srgbClr val="7591C0"/>
      </a:accent2>
      <a:accent3>
        <a:srgbClr val="A47236"/>
      </a:accent3>
      <a:accent4>
        <a:srgbClr val="3F3A66"/>
      </a:accent4>
      <a:accent5>
        <a:srgbClr val="A33038"/>
      </a:accent5>
      <a:accent6>
        <a:srgbClr val="C99900"/>
      </a:accent6>
      <a:hlink>
        <a:srgbClr val="6B89B4"/>
      </a:hlink>
      <a:folHlink>
        <a:srgbClr val="B3B3B3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CMCR_bluFrkGoth">
  <a:themeElements>
    <a:clrScheme name="CMCR 1">
      <a:dk1>
        <a:sysClr val="windowText" lastClr="000000"/>
      </a:dk1>
      <a:lt1>
        <a:sysClr val="window" lastClr="FFFFFF"/>
      </a:lt1>
      <a:dk2>
        <a:srgbClr val="003E74"/>
      </a:dk2>
      <a:lt2>
        <a:srgbClr val="E4D478"/>
      </a:lt2>
      <a:accent1>
        <a:srgbClr val="91976C"/>
      </a:accent1>
      <a:accent2>
        <a:srgbClr val="7591C0"/>
      </a:accent2>
      <a:accent3>
        <a:srgbClr val="A47236"/>
      </a:accent3>
      <a:accent4>
        <a:srgbClr val="3F3A66"/>
      </a:accent4>
      <a:accent5>
        <a:srgbClr val="A33038"/>
      </a:accent5>
      <a:accent6>
        <a:srgbClr val="C99900"/>
      </a:accent6>
      <a:hlink>
        <a:srgbClr val="6B89B4"/>
      </a:hlink>
      <a:folHlink>
        <a:srgbClr val="B3B3B3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MCR_bluFrkGoth">
  <a:themeElements>
    <a:clrScheme name="CMCR 1">
      <a:dk1>
        <a:sysClr val="windowText" lastClr="000000"/>
      </a:dk1>
      <a:lt1>
        <a:sysClr val="window" lastClr="FFFFFF"/>
      </a:lt1>
      <a:dk2>
        <a:srgbClr val="003E74"/>
      </a:dk2>
      <a:lt2>
        <a:srgbClr val="E4D478"/>
      </a:lt2>
      <a:accent1>
        <a:srgbClr val="91976C"/>
      </a:accent1>
      <a:accent2>
        <a:srgbClr val="7591C0"/>
      </a:accent2>
      <a:accent3>
        <a:srgbClr val="A47236"/>
      </a:accent3>
      <a:accent4>
        <a:srgbClr val="3F3A66"/>
      </a:accent4>
      <a:accent5>
        <a:srgbClr val="A33038"/>
      </a:accent5>
      <a:accent6>
        <a:srgbClr val="C99900"/>
      </a:accent6>
      <a:hlink>
        <a:srgbClr val="6B89B4"/>
      </a:hlink>
      <a:folHlink>
        <a:srgbClr val="B3B3B3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MCR_bluFrkGoth">
  <a:themeElements>
    <a:clrScheme name="CMCR 1">
      <a:dk1>
        <a:sysClr val="windowText" lastClr="000000"/>
      </a:dk1>
      <a:lt1>
        <a:sysClr val="window" lastClr="FFFFFF"/>
      </a:lt1>
      <a:dk2>
        <a:srgbClr val="003E74"/>
      </a:dk2>
      <a:lt2>
        <a:srgbClr val="E4D478"/>
      </a:lt2>
      <a:accent1>
        <a:srgbClr val="91976C"/>
      </a:accent1>
      <a:accent2>
        <a:srgbClr val="7591C0"/>
      </a:accent2>
      <a:accent3>
        <a:srgbClr val="A47236"/>
      </a:accent3>
      <a:accent4>
        <a:srgbClr val="3F3A66"/>
      </a:accent4>
      <a:accent5>
        <a:srgbClr val="A33038"/>
      </a:accent5>
      <a:accent6>
        <a:srgbClr val="C99900"/>
      </a:accent6>
      <a:hlink>
        <a:srgbClr val="6B89B4"/>
      </a:hlink>
      <a:folHlink>
        <a:srgbClr val="B3B3B3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3AA64A860D24083B60DB998D249F4" ma:contentTypeVersion="12" ma:contentTypeDescription="Create a new document." ma:contentTypeScope="" ma:versionID="516457656016f9a389786ffd58f6f61f">
  <xsd:schema xmlns:xsd="http://www.w3.org/2001/XMLSchema" xmlns:xs="http://www.w3.org/2001/XMLSchema" xmlns:p="http://schemas.microsoft.com/office/2006/metadata/properties" xmlns:ns2="98932349-96a0-4490-a195-4c9645b0dd68" xmlns:ns3="33d30525-cf62-49ff-923b-1b6daef9f8b6" targetNamespace="http://schemas.microsoft.com/office/2006/metadata/properties" ma:root="true" ma:fieldsID="af80b2b92966569908159e6869e0b222" ns2:_="" ns3:_="">
    <xsd:import namespace="98932349-96a0-4490-a195-4c9645b0dd68"/>
    <xsd:import namespace="33d30525-cf62-49ff-923b-1b6daef9f8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32349-96a0-4490-a195-4c9645b0d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30525-cf62-49ff-923b-1b6daef9f8b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0D94BF-5266-40CC-B6FD-64213984F4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F58D40-7A6D-4167-9AD4-AB0B330E76C6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33d30525-cf62-49ff-923b-1b6daef9f8b6"/>
    <ds:schemaRef ds:uri="http://schemas.microsoft.com/office/infopath/2007/PartnerControls"/>
    <ds:schemaRef ds:uri="98932349-96a0-4490-a195-4c9645b0dd6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083D0DB-9491-4E5E-A17E-63287882E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32349-96a0-4490-a195-4c9645b0dd68"/>
    <ds:schemaRef ds:uri="33d30525-cf62-49ff-923b-1b6daef9f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CMCR_bluFrkGoth.thmx</Template>
  <TotalTime>32577</TotalTime>
  <Words>1428</Words>
  <Application>Microsoft Macintosh PowerPoint</Application>
  <PresentationFormat>On-screen Show (4:3)</PresentationFormat>
  <Paragraphs>230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Courier New</vt:lpstr>
      <vt:lpstr>Franklin Gothic Book</vt:lpstr>
      <vt:lpstr>Franklin Gothic Medium</vt:lpstr>
      <vt:lpstr>Helvetica</vt:lpstr>
      <vt:lpstr>Helvetica Neue</vt:lpstr>
      <vt:lpstr>Helvetica Neue Light</vt:lpstr>
      <vt:lpstr>Lucida Grande</vt:lpstr>
      <vt:lpstr>Wingdings</vt:lpstr>
      <vt:lpstr>4_CMCR_bluFrkGoth</vt:lpstr>
      <vt:lpstr>6_CMCR_bluFrkGoth</vt:lpstr>
      <vt:lpstr>5_CMCR_bluFrkGoth</vt:lpstr>
      <vt:lpstr>1_CMCR_bluFrkGoth</vt:lpstr>
      <vt:lpstr>University of California Center for Medicinal Cannabis Research </vt:lpstr>
      <vt:lpstr>Center for Medicinal Cannabis Research</vt:lpstr>
      <vt:lpstr>CMCR Expertise and Resources</vt:lpstr>
      <vt:lpstr>CMCR Research Mission CMCR facilitates medicinal cannabis research via</vt:lpstr>
      <vt:lpstr>CMCR allocation* of Prop 64 funds (FY18/19 – FY22/23) </vt:lpstr>
      <vt:lpstr>CMCR allocation of $10M in Prop 64 funds (FY18/19 - FY22/23) </vt:lpstr>
      <vt:lpstr>CMCR Grants Program: total awarded since inception in FY18/19 = $6,625,000</vt:lpstr>
      <vt:lpstr>PowerPoint Presentation</vt:lpstr>
      <vt:lpstr>Current and Pending CMCR Studies</vt:lpstr>
      <vt:lpstr>Center for Medicinal Cannabis Research Supporting Information Exchange and Education</vt:lpstr>
      <vt:lpstr>University of California Center for Medicinal Cannabis 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Medicinal Cannabis   UCSD Dermatology Grand Rounds June 28, 2018    </dc:title>
  <dc:creator>Tom Marcotte</dc:creator>
  <cp:lastModifiedBy>Roston, Felicia</cp:lastModifiedBy>
  <cp:revision>248</cp:revision>
  <cp:lastPrinted>2019-01-25T21:39:59Z</cp:lastPrinted>
  <dcterms:created xsi:type="dcterms:W3CDTF">2018-11-11T03:09:06Z</dcterms:created>
  <dcterms:modified xsi:type="dcterms:W3CDTF">2023-03-08T03:22:03Z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0x0101001EF3AA64A860D24083B60DB998D249F4</vt:lpwstr>
  </property>
</Properties>
</file>