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25" r:id="rId5"/>
    <p:sldId id="263" r:id="rId6"/>
    <p:sldId id="345" r:id="rId7"/>
    <p:sldId id="326" r:id="rId8"/>
    <p:sldId id="353" r:id="rId9"/>
    <p:sldId id="257" r:id="rId10"/>
    <p:sldId id="341" r:id="rId11"/>
    <p:sldId id="352" r:id="rId12"/>
    <p:sldId id="343" r:id="rId13"/>
    <p:sldId id="342" r:id="rId14"/>
    <p:sldId id="351" r:id="rId15"/>
    <p:sldId id="349" r:id="rId16"/>
    <p:sldId id="350" r:id="rId17"/>
    <p:sldId id="344" r:id="rId18"/>
    <p:sldId id="346" r:id="rId19"/>
    <p:sldId id="340"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40" autoAdjust="0"/>
  </p:normalViewPr>
  <p:slideViewPr>
    <p:cSldViewPr snapToGrid="0">
      <p:cViewPr varScale="1">
        <p:scale>
          <a:sx n="90" d="100"/>
          <a:sy n="90" d="100"/>
        </p:scale>
        <p:origin x="355" y="58"/>
      </p:cViewPr>
      <p:guideLst>
        <p:guide pos="816"/>
        <p:guide orient="horz" pos="384"/>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varScale="1">
        <p:scale>
          <a:sx n="66" d="100"/>
          <a:sy n="66" d="100"/>
        </p:scale>
        <p:origin x="29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1" y="0"/>
            <a:ext cx="3011699" cy="463408"/>
          </a:xfrm>
          <a:prstGeom prst="rect">
            <a:avLst/>
          </a:prstGeom>
        </p:spPr>
        <p:txBody>
          <a:bodyPr vert="horz" lIns="92460" tIns="46231" rIns="92460" bIns="46231"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936769" y="0"/>
            <a:ext cx="3011699" cy="463408"/>
          </a:xfrm>
          <a:prstGeom prst="rect">
            <a:avLst/>
          </a:prstGeom>
        </p:spPr>
        <p:txBody>
          <a:bodyPr vert="horz" lIns="92460" tIns="46231" rIns="92460" bIns="46231" rtlCol="0"/>
          <a:lstStyle>
            <a:lvl1pPr algn="r">
              <a:defRPr sz="1200"/>
            </a:lvl1pPr>
          </a:lstStyle>
          <a:p>
            <a:fld id="{7FF95820-84BB-3447-8286-60A51307E7F2}" type="datetimeFigureOut">
              <a:rPr lang="en-US" smtClean="0"/>
              <a:t>8/19/2025</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1" y="8772673"/>
            <a:ext cx="3011699" cy="463407"/>
          </a:xfrm>
          <a:prstGeom prst="rect">
            <a:avLst/>
          </a:prstGeom>
        </p:spPr>
        <p:txBody>
          <a:bodyPr vert="horz" lIns="92460" tIns="46231" rIns="92460" bIns="4623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936769" y="8772673"/>
            <a:ext cx="3011699" cy="463407"/>
          </a:xfrm>
          <a:prstGeom prst="rect">
            <a:avLst/>
          </a:prstGeom>
        </p:spPr>
        <p:txBody>
          <a:bodyPr vert="horz" lIns="92460" tIns="46231" rIns="92460" bIns="46231"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60" tIns="46231" rIns="92460" bIns="46231"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8"/>
          </a:xfrm>
          <a:prstGeom prst="rect">
            <a:avLst/>
          </a:prstGeom>
        </p:spPr>
        <p:txBody>
          <a:bodyPr vert="horz" lIns="92460" tIns="46231" rIns="92460" bIns="46231" rtlCol="0"/>
          <a:lstStyle>
            <a:lvl1pPr algn="r">
              <a:defRPr sz="1200"/>
            </a:lvl1pPr>
          </a:lstStyle>
          <a:p>
            <a:fld id="{FC08FC54-6AE4-6A4A-9756-823A0F1BE5A6}" type="datetimeFigureOut">
              <a:rPr lang="en-US" smtClean="0"/>
              <a:t>8/19/2025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60" tIns="46231" rIns="92460" bIns="46231" rtlCol="0" anchor="ctr"/>
          <a:lstStyle/>
          <a:p>
            <a:endParaRPr lang="en-US" dirty="0"/>
          </a:p>
        </p:txBody>
      </p:sp>
      <p:sp>
        <p:nvSpPr>
          <p:cNvPr id="5" name="Notes Placeholder 4"/>
          <p:cNvSpPr>
            <a:spLocks noGrp="1"/>
          </p:cNvSpPr>
          <p:nvPr>
            <p:ph type="body" sz="quarter" idx="3"/>
          </p:nvPr>
        </p:nvSpPr>
        <p:spPr>
          <a:xfrm>
            <a:off x="695008" y="4444865"/>
            <a:ext cx="5560060" cy="3636705"/>
          </a:xfrm>
          <a:prstGeom prst="rect">
            <a:avLst/>
          </a:prstGeom>
        </p:spPr>
        <p:txBody>
          <a:bodyPr vert="horz" lIns="92460" tIns="46231" rIns="92460"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3"/>
            <a:ext cx="3011699" cy="463407"/>
          </a:xfrm>
          <a:prstGeom prst="rect">
            <a:avLst/>
          </a:prstGeom>
        </p:spPr>
        <p:txBody>
          <a:bodyPr vert="horz" lIns="92460" tIns="46231" rIns="92460"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3"/>
            <a:ext cx="3011699" cy="463407"/>
          </a:xfrm>
          <a:prstGeom prst="rect">
            <a:avLst/>
          </a:prstGeom>
        </p:spPr>
        <p:txBody>
          <a:bodyPr vert="horz" lIns="92460" tIns="46231" rIns="92460" bIns="46231"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A861B272-9899-C187-1E10-31DD16023D55}"/>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368128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DE55F-8F40-85BD-3033-74B0E9D2E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3E230-A4A6-1B3B-E9CC-52813A8C3B1A}"/>
              </a:ext>
            </a:extLst>
          </p:cNvPr>
          <p:cNvSpPr>
            <a:spLocks noGrp="1" noRot="1" noChangeAspect="1"/>
          </p:cNvSpPr>
          <p:nvPr>
            <p:ph type="sldImg"/>
          </p:nvPr>
        </p:nvSpPr>
        <p:spPr/>
      </p:sp>
      <p:graphicFrame>
        <p:nvGraphicFramePr>
          <p:cNvPr id="4" name="Table 3">
            <a:extLst>
              <a:ext uri="{FF2B5EF4-FFF2-40B4-BE49-F238E27FC236}">
                <a16:creationId xmlns:a16="http://schemas.microsoft.com/office/drawing/2014/main" id="{1872674C-A72D-5A1B-4126-7DEE1168E908}"/>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86927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DF93-26DE-11FB-E3EC-BC086F92F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78436-4868-9698-EB77-76C5E5202A79}"/>
              </a:ext>
            </a:extLst>
          </p:cNvPr>
          <p:cNvSpPr>
            <a:spLocks noGrp="1" noRot="1" noChangeAspect="1"/>
          </p:cNvSpPr>
          <p:nvPr>
            <p:ph type="sldImg"/>
          </p:nvPr>
        </p:nvSpPr>
        <p:spPr/>
      </p:sp>
      <p:graphicFrame>
        <p:nvGraphicFramePr>
          <p:cNvPr id="4" name="Table 3">
            <a:extLst>
              <a:ext uri="{FF2B5EF4-FFF2-40B4-BE49-F238E27FC236}">
                <a16:creationId xmlns:a16="http://schemas.microsoft.com/office/drawing/2014/main" id="{2A9D5998-3517-BE27-9403-060CE8C5A335}"/>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149395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5484-077D-A12C-D38B-B0296D5C5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3E99B-5D0C-5CCD-89DA-ED10DE84F1A5}"/>
              </a:ext>
            </a:extLst>
          </p:cNvPr>
          <p:cNvSpPr>
            <a:spLocks noGrp="1" noRot="1" noChangeAspect="1"/>
          </p:cNvSpPr>
          <p:nvPr>
            <p:ph type="sldImg"/>
          </p:nvPr>
        </p:nvSpPr>
        <p:spPr/>
      </p:sp>
      <p:graphicFrame>
        <p:nvGraphicFramePr>
          <p:cNvPr id="4" name="Table 3">
            <a:extLst>
              <a:ext uri="{FF2B5EF4-FFF2-40B4-BE49-F238E27FC236}">
                <a16:creationId xmlns:a16="http://schemas.microsoft.com/office/drawing/2014/main" id="{ED153145-1753-C4C5-F6BC-1399A8116B2D}"/>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4730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A59EFDE0-0D0D-7726-3115-5779934A8BA9}"/>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17446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9B17ABCB-095D-A8C2-91F8-40554AF44F5A}"/>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138256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81F5B961-C4DD-89A8-F7AC-BCBCBCF13C3B}"/>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dirty="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3575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CA341A45-A9C4-B80C-4F7A-E3F6D0A9950D}"/>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20126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0F3D4E9C-D87F-60DA-E6BD-2D0FAB5B15E9}"/>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1243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B6A764D1-DDD1-625D-CDA0-1AA92FB83DC3}"/>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153607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C1B0E199-4815-B06D-42A6-67FD332A5630}"/>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107444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F0B4033E-8E8F-71B7-9253-BE626479125F}"/>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328118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C7BD-05F7-282F-F061-725A58DA6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E2DA5-3DFE-9A62-5884-12C10D1F023F}"/>
              </a:ext>
            </a:extLst>
          </p:cNvPr>
          <p:cNvSpPr>
            <a:spLocks noGrp="1" noRot="1" noChangeAspect="1"/>
          </p:cNvSpPr>
          <p:nvPr>
            <p:ph type="sldImg"/>
          </p:nvPr>
        </p:nvSpPr>
        <p:spPr/>
      </p:sp>
      <p:graphicFrame>
        <p:nvGraphicFramePr>
          <p:cNvPr id="4" name="Table 3">
            <a:extLst>
              <a:ext uri="{FF2B5EF4-FFF2-40B4-BE49-F238E27FC236}">
                <a16:creationId xmlns:a16="http://schemas.microsoft.com/office/drawing/2014/main" id="{7D64661D-0B31-4E02-3710-15376CF284D8}"/>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386385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791E9910-D62B-97D9-A48D-1B28FCA2AAAB}"/>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227796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a:extLst>
              <a:ext uri="{FF2B5EF4-FFF2-40B4-BE49-F238E27FC236}">
                <a16:creationId xmlns:a16="http://schemas.microsoft.com/office/drawing/2014/main" id="{DE27E4F2-7FEE-129B-0E7E-197988944A94}"/>
              </a:ext>
            </a:extLst>
          </p:cNvPr>
          <p:cNvGraphicFramePr>
            <a:graphicFrameLocks noGrp="1"/>
          </p:cNvGraphicFramePr>
          <p:nvPr/>
        </p:nvGraphicFramePr>
        <p:xfrm>
          <a:off x="739050" y="4618038"/>
          <a:ext cx="5471977" cy="3924110"/>
        </p:xfrm>
        <a:graphic>
          <a:graphicData uri="http://schemas.openxmlformats.org/drawingml/2006/table">
            <a:tbl>
              <a:tblPr firstRow="1" bandRow="1">
                <a:tableStyleId>{BC89EF96-8CEA-46FF-86C4-4CE0E7609802}</a:tableStyleId>
              </a:tblPr>
              <a:tblGrid>
                <a:gridCol w="5471977">
                  <a:extLst>
                    <a:ext uri="{9D8B030D-6E8A-4147-A177-3AD203B41FA5}">
                      <a16:colId xmlns:a16="http://schemas.microsoft.com/office/drawing/2014/main" val="2061421137"/>
                    </a:ext>
                  </a:extLst>
                </a:gridCol>
              </a:tblGrid>
              <a:tr h="356737">
                <a:tc>
                  <a:txBody>
                    <a:bodyPr/>
                    <a:lstStyle/>
                    <a:p>
                      <a:endParaRPr lang="en-US" sz="1700"/>
                    </a:p>
                  </a:txBody>
                  <a:tcPr marL="86876" marR="86876" marT="43981" marB="43981"/>
                </a:tc>
                <a:extLst>
                  <a:ext uri="{0D108BD9-81ED-4DB2-BD59-A6C34878D82A}">
                    <a16:rowId xmlns:a16="http://schemas.microsoft.com/office/drawing/2014/main" val="257664823"/>
                  </a:ext>
                </a:extLst>
              </a:tr>
              <a:tr h="356737">
                <a:tc>
                  <a:txBody>
                    <a:bodyPr/>
                    <a:lstStyle/>
                    <a:p>
                      <a:endParaRPr lang="en-US" sz="1700" dirty="0"/>
                    </a:p>
                  </a:txBody>
                  <a:tcPr marL="86876" marR="86876" marT="43981" marB="43981"/>
                </a:tc>
                <a:extLst>
                  <a:ext uri="{0D108BD9-81ED-4DB2-BD59-A6C34878D82A}">
                    <a16:rowId xmlns:a16="http://schemas.microsoft.com/office/drawing/2014/main" val="3913540842"/>
                  </a:ext>
                </a:extLst>
              </a:tr>
              <a:tr h="356737">
                <a:tc>
                  <a:txBody>
                    <a:bodyPr/>
                    <a:lstStyle/>
                    <a:p>
                      <a:endParaRPr lang="en-US" sz="1700"/>
                    </a:p>
                  </a:txBody>
                  <a:tcPr marL="86876" marR="86876" marT="43981" marB="43981"/>
                </a:tc>
                <a:extLst>
                  <a:ext uri="{0D108BD9-81ED-4DB2-BD59-A6C34878D82A}">
                    <a16:rowId xmlns:a16="http://schemas.microsoft.com/office/drawing/2014/main" val="2699446284"/>
                  </a:ext>
                </a:extLst>
              </a:tr>
              <a:tr h="356737">
                <a:tc>
                  <a:txBody>
                    <a:bodyPr/>
                    <a:lstStyle/>
                    <a:p>
                      <a:endParaRPr lang="en-US" sz="1700"/>
                    </a:p>
                  </a:txBody>
                  <a:tcPr marL="86876" marR="86876" marT="43981" marB="43981"/>
                </a:tc>
                <a:extLst>
                  <a:ext uri="{0D108BD9-81ED-4DB2-BD59-A6C34878D82A}">
                    <a16:rowId xmlns:a16="http://schemas.microsoft.com/office/drawing/2014/main" val="112474502"/>
                  </a:ext>
                </a:extLst>
              </a:tr>
              <a:tr h="356737">
                <a:tc>
                  <a:txBody>
                    <a:bodyPr/>
                    <a:lstStyle/>
                    <a:p>
                      <a:endParaRPr lang="en-US" sz="1700"/>
                    </a:p>
                  </a:txBody>
                  <a:tcPr marL="86876" marR="86876" marT="43981" marB="43981"/>
                </a:tc>
                <a:extLst>
                  <a:ext uri="{0D108BD9-81ED-4DB2-BD59-A6C34878D82A}">
                    <a16:rowId xmlns:a16="http://schemas.microsoft.com/office/drawing/2014/main" val="1736378522"/>
                  </a:ext>
                </a:extLst>
              </a:tr>
              <a:tr h="356737">
                <a:tc>
                  <a:txBody>
                    <a:bodyPr/>
                    <a:lstStyle/>
                    <a:p>
                      <a:endParaRPr lang="en-US" sz="1700" dirty="0"/>
                    </a:p>
                  </a:txBody>
                  <a:tcPr marL="86876" marR="86876" marT="43981" marB="43981"/>
                </a:tc>
                <a:extLst>
                  <a:ext uri="{0D108BD9-81ED-4DB2-BD59-A6C34878D82A}">
                    <a16:rowId xmlns:a16="http://schemas.microsoft.com/office/drawing/2014/main" val="3805105332"/>
                  </a:ext>
                </a:extLst>
              </a:tr>
              <a:tr h="356737">
                <a:tc>
                  <a:txBody>
                    <a:bodyPr/>
                    <a:lstStyle/>
                    <a:p>
                      <a:endParaRPr lang="en-US" sz="1700" dirty="0"/>
                    </a:p>
                  </a:txBody>
                  <a:tcPr marL="86876" marR="86876" marT="43981" marB="43981"/>
                </a:tc>
                <a:extLst>
                  <a:ext uri="{0D108BD9-81ED-4DB2-BD59-A6C34878D82A}">
                    <a16:rowId xmlns:a16="http://schemas.microsoft.com/office/drawing/2014/main" val="79024134"/>
                  </a:ext>
                </a:extLst>
              </a:tr>
              <a:tr h="356737">
                <a:tc>
                  <a:txBody>
                    <a:bodyPr/>
                    <a:lstStyle/>
                    <a:p>
                      <a:endParaRPr lang="en-US" sz="1700" dirty="0"/>
                    </a:p>
                  </a:txBody>
                  <a:tcPr marL="86876" marR="86876" marT="43981" marB="43981"/>
                </a:tc>
                <a:extLst>
                  <a:ext uri="{0D108BD9-81ED-4DB2-BD59-A6C34878D82A}">
                    <a16:rowId xmlns:a16="http://schemas.microsoft.com/office/drawing/2014/main" val="3795887409"/>
                  </a:ext>
                </a:extLst>
              </a:tr>
              <a:tr h="356737">
                <a:tc>
                  <a:txBody>
                    <a:bodyPr/>
                    <a:lstStyle/>
                    <a:p>
                      <a:endParaRPr lang="en-US" sz="1700" dirty="0"/>
                    </a:p>
                  </a:txBody>
                  <a:tcPr marL="86876" marR="86876" marT="43981" marB="43981"/>
                </a:tc>
                <a:extLst>
                  <a:ext uri="{0D108BD9-81ED-4DB2-BD59-A6C34878D82A}">
                    <a16:rowId xmlns:a16="http://schemas.microsoft.com/office/drawing/2014/main" val="745423296"/>
                  </a:ext>
                </a:extLst>
              </a:tr>
              <a:tr h="356737">
                <a:tc>
                  <a:txBody>
                    <a:bodyPr/>
                    <a:lstStyle/>
                    <a:p>
                      <a:endParaRPr lang="en-US" sz="1700" dirty="0"/>
                    </a:p>
                  </a:txBody>
                  <a:tcPr marL="86876" marR="86876" marT="43981" marB="43981"/>
                </a:tc>
                <a:extLst>
                  <a:ext uri="{0D108BD9-81ED-4DB2-BD59-A6C34878D82A}">
                    <a16:rowId xmlns:a16="http://schemas.microsoft.com/office/drawing/2014/main" val="2209408804"/>
                  </a:ext>
                </a:extLst>
              </a:tr>
              <a:tr h="356737">
                <a:tc>
                  <a:txBody>
                    <a:bodyPr/>
                    <a:lstStyle/>
                    <a:p>
                      <a:endParaRPr lang="en-US" sz="1700" dirty="0"/>
                    </a:p>
                  </a:txBody>
                  <a:tcPr marL="86876" marR="86876" marT="43981" marB="43981"/>
                </a:tc>
                <a:extLst>
                  <a:ext uri="{0D108BD9-81ED-4DB2-BD59-A6C34878D82A}">
                    <a16:rowId xmlns:a16="http://schemas.microsoft.com/office/drawing/2014/main" val="2511608871"/>
                  </a:ext>
                </a:extLst>
              </a:tr>
            </a:tbl>
          </a:graphicData>
        </a:graphic>
      </p:graphicFrame>
    </p:spTree>
    <p:extLst>
      <p:ext uri="{BB962C8B-B14F-4D97-AF65-F5344CB8AC3E}">
        <p14:creationId xmlns:p14="http://schemas.microsoft.com/office/powerpoint/2010/main" val="319820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6609C33-D605-6146-1378-F67C572F05C1}"/>
              </a:ext>
            </a:extLst>
          </p:cNvPr>
          <p:cNvSpPr/>
          <p:nvPr userDrawn="1"/>
        </p:nvSpPr>
        <p:spPr>
          <a:xfrm>
            <a:off x="0" y="0"/>
            <a:ext cx="12192000" cy="6858000"/>
          </a:xfrm>
          <a:custGeom>
            <a:avLst/>
            <a:gdLst>
              <a:gd name="connsiteX0" fmla="*/ 304800 w 12192000"/>
              <a:gd name="connsiteY0" fmla="*/ 266701 h 6858000"/>
              <a:gd name="connsiteX1" fmla="*/ 304800 w 12192000"/>
              <a:gd name="connsiteY1" fmla="*/ 6591300 h 6858000"/>
              <a:gd name="connsiteX2" fmla="*/ 11887200 w 12192000"/>
              <a:gd name="connsiteY2" fmla="*/ 6591300 h 6858000"/>
              <a:gd name="connsiteX3" fmla="*/ 11887200 w 12192000"/>
              <a:gd name="connsiteY3" fmla="*/ 26670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04800" y="266701"/>
                </a:moveTo>
                <a:lnTo>
                  <a:pt x="304800" y="6591300"/>
                </a:lnTo>
                <a:lnTo>
                  <a:pt x="11887200" y="6591300"/>
                </a:lnTo>
                <a:lnTo>
                  <a:pt x="11887200" y="266701"/>
                </a:ln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1417320"/>
            <a:ext cx="10515600" cy="4023360"/>
          </a:xfrm>
        </p:spPr>
        <p:txBody>
          <a:bodyPr anchor="ctr"/>
          <a:lstStyle>
            <a:lvl1pPr algn="ctr">
              <a:defRPr sz="54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6DDC5B68-548C-395D-B9A9-EA694F6CB59F}"/>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9820656" cy="9144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1280160" y="2377440"/>
            <a:ext cx="4572000" cy="3429000"/>
          </a:xfrm>
          <a:noFill/>
        </p:spPr>
        <p:txBody>
          <a:bodyPr lIns="0" tIns="0" rIns="0" bIns="0">
            <a:normAutofit/>
          </a:bodyPr>
          <a:lstStyle>
            <a:lvl1pPr marL="228600" indent="-228600">
              <a:lnSpc>
                <a:spcPct val="90000"/>
              </a:lnSpc>
              <a:spcBef>
                <a:spcPts val="1400"/>
              </a:spcBef>
              <a:buSzPct val="80000"/>
              <a:defRPr sz="1800" b="1"/>
            </a:lvl1pPr>
            <a:lvl2pPr marL="457200" indent="0">
              <a:lnSpc>
                <a:spcPct val="90000"/>
              </a:lnSpc>
              <a:spcBef>
                <a:spcPts val="1400"/>
              </a:spcBef>
              <a:buSzPct val="80000"/>
              <a:buNone/>
              <a:defRPr sz="1800"/>
            </a:lvl2pPr>
            <a:lvl3pPr marL="914400">
              <a:lnSpc>
                <a:spcPct val="90000"/>
              </a:lnSpc>
              <a:spcBef>
                <a:spcPts val="1400"/>
              </a:spcBef>
              <a:buSzPct val="80000"/>
              <a:defRPr sz="1800"/>
            </a:lvl3pPr>
            <a:lvl4pPr marL="914400" indent="0">
              <a:lnSpc>
                <a:spcPct val="90000"/>
              </a:lnSpc>
              <a:spcBef>
                <a:spcPts val="1400"/>
              </a:spcBef>
              <a:buSzPct val="80000"/>
              <a:buNone/>
              <a:defRPr sz="1800"/>
            </a:lvl4pPr>
            <a:lvl5pPr marL="1371600">
              <a:lnSpc>
                <a:spcPct val="90000"/>
              </a:lnSpc>
              <a:spcBef>
                <a:spcPts val="1400"/>
              </a:spcBef>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6227064" y="2377440"/>
            <a:ext cx="4645152" cy="3429000"/>
          </a:xfrm>
          <a:noFill/>
        </p:spPr>
        <p:txBody>
          <a:bodyPr lIns="0" tIns="0" rIns="0" bIns="0">
            <a:normAutofit/>
          </a:bodyPr>
          <a:lstStyle>
            <a:lvl1pPr marL="457200">
              <a:spcBef>
                <a:spcPts val="1400"/>
              </a:spcBef>
              <a:buSzPct val="80000"/>
              <a:defRPr sz="1800"/>
            </a:lvl1pPr>
            <a:lvl2pPr marL="914400">
              <a:buSzPct val="80000"/>
              <a:defRPr sz="1800"/>
            </a:lvl2pPr>
            <a:lvl3pPr marL="1371600">
              <a:buSzPct val="80000"/>
              <a:defRPr sz="1800"/>
            </a:lvl3pPr>
            <a:lvl4pPr marL="1828800">
              <a:buSzPct val="80000"/>
              <a:defRPr sz="1800"/>
            </a:lvl4pPr>
            <a:lvl5pPr marL="2286000">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Title 1">
            <a:extLst>
              <a:ext uri="{FF2B5EF4-FFF2-40B4-BE49-F238E27FC236}">
                <a16:creationId xmlns:a16="http://schemas.microsoft.com/office/drawing/2014/main" id="{A659BA83-0C6E-2A70-AED3-E386CABE654A}"/>
              </a:ext>
            </a:extLst>
          </p:cNvPr>
          <p:cNvSpPr>
            <a:spLocks noGrp="1"/>
          </p:cNvSpPr>
          <p:nvPr>
            <p:ph type="title"/>
          </p:nvPr>
        </p:nvSpPr>
        <p:spPr>
          <a:xfrm>
            <a:off x="1280160" y="1097280"/>
            <a:ext cx="9601200" cy="914400"/>
          </a:xfrm>
        </p:spPr>
        <p:txBody>
          <a:bodyPr anchor="t" anchorCtr="0"/>
          <a:lstStyle>
            <a:lvl1pPr>
              <a:defRPr sz="3200"/>
            </a:lvl1p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1280160" y="2377440"/>
            <a:ext cx="9619488" cy="3429000"/>
          </a:xfrm>
        </p:spPr>
        <p:txBody>
          <a:bodyPr/>
          <a:lstStyle>
            <a:lvl1pPr marL="0" indent="0">
              <a:buNone/>
              <a:defRPr/>
            </a:lvl1pPr>
          </a:lstStyle>
          <a:p>
            <a:r>
              <a:rPr lang="en-US"/>
              <a:t>Click icon to add table</a:t>
            </a:r>
            <a:endParaRPr lang="en-US" dirty="0"/>
          </a:p>
        </p:txBody>
      </p:sp>
      <p:cxnSp>
        <p:nvCxnSpPr>
          <p:cNvPr id="7" name="Straight Connector 6">
            <a:extLst>
              <a:ext uri="{FF2B5EF4-FFF2-40B4-BE49-F238E27FC236}">
                <a16:creationId xmlns:a16="http://schemas.microsoft.com/office/drawing/2014/main" id="{5D612406-06E6-DCE4-7F2F-D98836A802A6}"/>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8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cap="all" baseline="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841248" y="3163824"/>
            <a:ext cx="10515600" cy="2322576"/>
          </a:xfrm>
          <a:prstGeom prst="rect">
            <a:avLst/>
          </a:prstGeom>
          <a:noFill/>
        </p:spPr>
        <p:txBody>
          <a:bodyPr wrap="square" bIns="0" anchor="ctr">
            <a:noAutofit/>
          </a:bodyPr>
          <a:lstStyle>
            <a:lvl1pPr algn="ctr">
              <a:defRPr sz="5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548640"/>
            <a:ext cx="2286000" cy="2286000"/>
          </a:xfrm>
          <a:prstGeom prst="ellipse">
            <a:avLst/>
          </a:prstGeom>
        </p:spPr>
        <p:txBody>
          <a:bodyPr anchor="t"/>
          <a:lstStyle>
            <a:lvl1pPr marL="0" indent="0" algn="ctr">
              <a:buNone/>
              <a:defRPr sz="1050">
                <a:solidFill>
                  <a:schemeClr val="tx1"/>
                </a:solidFill>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6044184"/>
            <a:ext cx="9116568" cy="365760"/>
          </a:xfrm>
        </p:spPr>
        <p:txBody>
          <a:bodyPr anchor="t"/>
          <a:lstStyle>
            <a:lvl1pPr marL="0" indent="0" algn="ctr">
              <a:lnSpc>
                <a:spcPct val="90000"/>
              </a:lnSpc>
              <a:spcBef>
                <a:spcPts val="0"/>
              </a:spcBef>
              <a:buNone/>
              <a:defRPr sz="2400" cap="all" baseline="0"/>
            </a:lvl1pPr>
          </a:lstStyle>
          <a:p>
            <a:pPr lvl="0"/>
            <a:r>
              <a:rPr lang="en-US"/>
              <a:t>Click to edit Master text styles</a:t>
            </a:r>
          </a:p>
        </p:txBody>
      </p:sp>
      <p:sp>
        <p:nvSpPr>
          <p:cNvPr id="3" name="Rectangle 2">
            <a:extLst>
              <a:ext uri="{FF2B5EF4-FFF2-40B4-BE49-F238E27FC236}">
                <a16:creationId xmlns:a16="http://schemas.microsoft.com/office/drawing/2014/main" id="{7ECE7D81-1954-1B1F-C0AC-21C85AFD3C1E}"/>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738F023-8BDF-71DB-D6AB-776F7C6413B2}"/>
              </a:ext>
            </a:extLst>
          </p:cNvPr>
          <p:cNvSpPr/>
          <p:nvPr userDrawn="1"/>
        </p:nvSpPr>
        <p:spPr>
          <a:xfrm>
            <a:off x="8610600" y="0"/>
            <a:ext cx="3581400" cy="6858000"/>
          </a:xfrm>
          <a:custGeom>
            <a:avLst/>
            <a:gdLst>
              <a:gd name="connsiteX0" fmla="*/ 0 w 3581400"/>
              <a:gd name="connsiteY0" fmla="*/ 0 h 6858000"/>
              <a:gd name="connsiteX1" fmla="*/ 3581400 w 3581400"/>
              <a:gd name="connsiteY1" fmla="*/ 0 h 6858000"/>
              <a:gd name="connsiteX2" fmla="*/ 3581400 w 3581400"/>
              <a:gd name="connsiteY2" fmla="*/ 6858000 h 6858000"/>
              <a:gd name="connsiteX3" fmla="*/ 0 w 3581400"/>
              <a:gd name="connsiteY3" fmla="*/ 6858000 h 6858000"/>
              <a:gd name="connsiteX4" fmla="*/ 0 w 3581400"/>
              <a:gd name="connsiteY4" fmla="*/ 6172201 h 6858000"/>
              <a:gd name="connsiteX5" fmla="*/ 2971800 w 3581400"/>
              <a:gd name="connsiteY5" fmla="*/ 6172201 h 6858000"/>
              <a:gd name="connsiteX6" fmla="*/ 2971800 w 3581400"/>
              <a:gd name="connsiteY6" fmla="*/ 685800 h 6858000"/>
              <a:gd name="connsiteX7" fmla="*/ 0 w 3581400"/>
              <a:gd name="connsiteY7" fmla="*/ 685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0" h="6858000">
                <a:moveTo>
                  <a:pt x="0" y="0"/>
                </a:moveTo>
                <a:lnTo>
                  <a:pt x="3581400" y="0"/>
                </a:lnTo>
                <a:lnTo>
                  <a:pt x="3581400" y="6858000"/>
                </a:lnTo>
                <a:lnTo>
                  <a:pt x="0" y="6858000"/>
                </a:lnTo>
                <a:lnTo>
                  <a:pt x="0" y="6172201"/>
                </a:lnTo>
                <a:lnTo>
                  <a:pt x="2971800" y="6172201"/>
                </a:lnTo>
                <a:lnTo>
                  <a:pt x="2971800" y="6858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80160" y="1097280"/>
            <a:ext cx="4114800" cy="2286000"/>
          </a:xfrm>
        </p:spPr>
        <p:txBody>
          <a:bodyPr/>
          <a:lstStyle>
            <a:lvl1pPr>
              <a:defRPr sz="3200"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80160" y="3566160"/>
            <a:ext cx="4114800" cy="2651760"/>
          </a:xfrm>
        </p:spPr>
        <p:txBody>
          <a:bodyPr>
            <a:normAutofit/>
          </a:bodyPr>
          <a:lstStyle>
            <a:lvl1pPr marL="457200" indent="-457200">
              <a:lnSpc>
                <a:spcPct val="100000"/>
              </a:lnSpc>
              <a:spcBef>
                <a:spcPts val="1400"/>
              </a:spcBef>
              <a:buClr>
                <a:schemeClr val="accent1"/>
              </a:buClr>
              <a:buFont typeface="Courier New" panose="02070309020205020404" pitchFamily="49" charset="0"/>
              <a:buChar char="o"/>
              <a:defRPr sz="2400" cap="all" spc="0" baseline="0"/>
            </a:lvl1pPr>
            <a:lvl2pPr marL="914400">
              <a:defRPr spc="0" baseline="0"/>
            </a:lvl2pPr>
            <a:lvl3pPr marL="1371600">
              <a:defRPr spc="0" baseline="0"/>
            </a:lvl3pPr>
            <a:lvl4pPr marL="1828800">
              <a:defRPr spc="0" baseline="0"/>
            </a:lvl4pPr>
            <a:lvl5pPr marL="2286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5687568" y="1435608"/>
            <a:ext cx="5897880" cy="3977640"/>
          </a:xfrm>
          <a:noFill/>
        </p:spPr>
        <p:txBody>
          <a:bodyPr anchor="ctr"/>
          <a:lstStyle>
            <a:lvl1pPr marL="0" indent="0" algn="ctr">
              <a:buNone/>
              <a:defRPr/>
            </a:lvl1pPr>
          </a:lstStyle>
          <a:p>
            <a:r>
              <a:rPr lang="en-US"/>
              <a:t>Click icon to add picture</a:t>
            </a:r>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13" name="Straight Connector 12">
            <a:extLst>
              <a:ext uri="{FF2B5EF4-FFF2-40B4-BE49-F238E27FC236}">
                <a16:creationId xmlns:a16="http://schemas.microsoft.com/office/drawing/2014/main" id="{323EB7E3-3953-BAB4-1B15-383082C6C31E}"/>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841248" y="2697480"/>
            <a:ext cx="10515600" cy="2606040"/>
          </a:xfrm>
        </p:spPr>
        <p:txBody>
          <a:bodyPr anchor="ctr">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841248" y="6044184"/>
            <a:ext cx="10515600" cy="457200"/>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0" y="0"/>
            <a:ext cx="12188952" cy="2368296"/>
          </a:xfrm>
        </p:spPr>
        <p:txBody>
          <a:bodyPr/>
          <a:lstStyle>
            <a:lvl1pPr marL="0" indent="0">
              <a:buNone/>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103AD4F0-8C4C-FC68-2450-06419A6D0131}"/>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15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A510974D-B222-2876-052D-21F0E075D288}"/>
              </a:ext>
            </a:extLst>
          </p:cNvPr>
          <p:cNvSpPr/>
          <p:nvPr userDrawn="1"/>
        </p:nvSpPr>
        <p:spPr>
          <a:xfrm>
            <a:off x="0" y="0"/>
            <a:ext cx="12192000" cy="4457700"/>
          </a:xfrm>
          <a:custGeom>
            <a:avLst/>
            <a:gdLst>
              <a:gd name="connsiteX0" fmla="*/ 0 w 12192000"/>
              <a:gd name="connsiteY0" fmla="*/ 0 h 4457700"/>
              <a:gd name="connsiteX1" fmla="*/ 12192000 w 12192000"/>
              <a:gd name="connsiteY1" fmla="*/ 0 h 4457700"/>
              <a:gd name="connsiteX2" fmla="*/ 12192000 w 12192000"/>
              <a:gd name="connsiteY2" fmla="*/ 4457700 h 4457700"/>
              <a:gd name="connsiteX3" fmla="*/ 11563350 w 12192000"/>
              <a:gd name="connsiteY3" fmla="*/ 4457700 h 4457700"/>
              <a:gd name="connsiteX4" fmla="*/ 11563350 w 12192000"/>
              <a:gd name="connsiteY4" fmla="*/ 685800 h 4457700"/>
              <a:gd name="connsiteX5" fmla="*/ 628650 w 12192000"/>
              <a:gd name="connsiteY5" fmla="*/ 685800 h 4457700"/>
              <a:gd name="connsiteX6" fmla="*/ 628650 w 12192000"/>
              <a:gd name="connsiteY6" fmla="*/ 4457700 h 4457700"/>
              <a:gd name="connsiteX7" fmla="*/ 0 w 12192000"/>
              <a:gd name="connsiteY7"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57700">
                <a:moveTo>
                  <a:pt x="0" y="0"/>
                </a:moveTo>
                <a:lnTo>
                  <a:pt x="12192000" y="0"/>
                </a:lnTo>
                <a:lnTo>
                  <a:pt x="12192000" y="4457700"/>
                </a:lnTo>
                <a:lnTo>
                  <a:pt x="11563350" y="4457700"/>
                </a:lnTo>
                <a:lnTo>
                  <a:pt x="11563350" y="685800"/>
                </a:lnTo>
                <a:lnTo>
                  <a:pt x="628650" y="685800"/>
                </a:lnTo>
                <a:lnTo>
                  <a:pt x="628650" y="4457700"/>
                </a:lnTo>
                <a:lnTo>
                  <a:pt x="0" y="445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78408" y="1143000"/>
            <a:ext cx="10241280" cy="22860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2075688" y="3803904"/>
            <a:ext cx="8046720" cy="914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Rectangle 15">
            <a:extLst>
              <a:ext uri="{FF2B5EF4-FFF2-40B4-BE49-F238E27FC236}">
                <a16:creationId xmlns:a16="http://schemas.microsoft.com/office/drawing/2014/main" id="{8A1A471A-8A28-B00F-72E9-849D5E6B7257}"/>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2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BB82FF-5339-5456-4D30-0C2DA7907AAE}"/>
              </a:ext>
            </a:extLst>
          </p:cNvPr>
          <p:cNvSpPr/>
          <p:nvPr userDrawn="1"/>
        </p:nvSpPr>
        <p:spPr>
          <a:xfrm>
            <a:off x="0" y="0"/>
            <a:ext cx="356616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340096" y="1097280"/>
            <a:ext cx="6217920" cy="1828800"/>
          </a:xfrm>
        </p:spPr>
        <p:txBody>
          <a:bodyPr/>
          <a:lstStyle>
            <a:lvl1pPr>
              <a:defRPr sz="3200" spc="3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2C39A257-2366-FF6B-67AD-9342B6B0B682}"/>
              </a:ext>
            </a:extLst>
          </p:cNvPr>
          <p:cNvSpPr>
            <a:spLocks noGrp="1"/>
          </p:cNvSpPr>
          <p:nvPr>
            <p:ph type="pic" sz="quarter" idx="13"/>
          </p:nvPr>
        </p:nvSpPr>
        <p:spPr>
          <a:xfrm>
            <a:off x="1298448" y="1828800"/>
            <a:ext cx="3200400" cy="320040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340096" y="3429000"/>
            <a:ext cx="6217920" cy="2743200"/>
          </a:xfrm>
        </p:spPr>
        <p:txBody>
          <a:bodyPr>
            <a:normAutofit/>
          </a:bodyPr>
          <a:lstStyle>
            <a:lvl1pPr marL="457200">
              <a:spcBef>
                <a:spcPts val="1400"/>
              </a:spcBef>
              <a:buSzPct val="80000"/>
              <a:defRPr cap="all" spc="0" baseline="0"/>
            </a:lvl1pPr>
            <a:lvl2pPr marL="914400">
              <a:buSzPct val="80000"/>
              <a:defRPr spc="0" baseline="0"/>
            </a:lvl2pPr>
            <a:lvl3pPr marL="1371600">
              <a:buSzPct val="80000"/>
              <a:defRPr spc="0" baseline="0"/>
            </a:lvl3pPr>
            <a:lvl4pPr marL="1828800">
              <a:buSzPct val="80000"/>
              <a:defRPr spc="0" baseline="0"/>
            </a:lvl4pPr>
            <a:lvl5pPr marL="2286000">
              <a:buSzPct val="80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5" name="Straight Connector 4">
            <a:extLst>
              <a:ext uri="{FF2B5EF4-FFF2-40B4-BE49-F238E27FC236}">
                <a16:creationId xmlns:a16="http://schemas.microsoft.com/office/drawing/2014/main" id="{ADA4A755-28B6-5A01-94AB-C3CCC4368885}"/>
              </a:ext>
            </a:extLst>
          </p:cNvPr>
          <p:cNvCxnSpPr>
            <a:cxnSpLocks/>
          </p:cNvCxnSpPr>
          <p:nvPr userDrawn="1"/>
        </p:nvCxnSpPr>
        <p:spPr>
          <a:xfrm>
            <a:off x="5340096"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1524000" y="1481328"/>
            <a:ext cx="9144000" cy="3895344"/>
          </a:xfrm>
          <a:solidFill>
            <a:schemeClr val="bg1"/>
          </a:solidFill>
        </p:spPr>
        <p:txBody>
          <a:bodyPr/>
          <a:lstStyle>
            <a:lvl1pPr marL="0" indent="0">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076C4EAC-BBDE-1963-BD72-3BD2A47DC59C}"/>
              </a:ext>
            </a:extLst>
          </p:cNvPr>
          <p:cNvSpPr>
            <a:spLocks noGrp="1"/>
          </p:cNvSpPr>
          <p:nvPr>
            <p:ph type="ctrTitle"/>
          </p:nvPr>
        </p:nvSpPr>
        <p:spPr>
          <a:xfrm>
            <a:off x="1984248" y="1920240"/>
            <a:ext cx="8229600" cy="3017520"/>
          </a:xfrm>
        </p:spPr>
        <p:txBody>
          <a:bodyPr anchor="ctr"/>
          <a:lstStyle>
            <a:lvl1pPr algn="ctr">
              <a:defRPr sz="5400"/>
            </a:lvl1pPr>
          </a:lstStyle>
          <a:p>
            <a:r>
              <a:rPr lang="en-US"/>
              <a:t>Click to edit Master title style</a:t>
            </a:r>
            <a:endParaRPr lang="en-US" dirty="0"/>
          </a:p>
        </p:txBody>
      </p:sp>
    </p:spTree>
    <p:extLst>
      <p:ext uri="{BB962C8B-B14F-4D97-AF65-F5344CB8AC3E}">
        <p14:creationId xmlns:p14="http://schemas.microsoft.com/office/powerpoint/2010/main" val="241548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CF04C-49F6-66E8-41A0-B3C371944EA1}"/>
              </a:ext>
            </a:extLst>
          </p:cNvPr>
          <p:cNvSpPr/>
          <p:nvPr userDrawn="1"/>
        </p:nvSpPr>
        <p:spPr>
          <a:xfrm>
            <a:off x="6705600" y="0"/>
            <a:ext cx="54864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3931920"/>
            <a:ext cx="5029200" cy="1828800"/>
          </a:xfrm>
        </p:spPr>
        <p:txBody>
          <a:bodyPr anchor="b" anchorCtr="0"/>
          <a:lstStyle>
            <a:lvl1pPr>
              <a:defRPr sz="32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DDE351D0-FB9C-3473-AF28-52927741728E}"/>
              </a:ext>
            </a:extLst>
          </p:cNvPr>
          <p:cNvSpPr>
            <a:spLocks noGrp="1"/>
          </p:cNvSpPr>
          <p:nvPr>
            <p:ph type="pic" sz="quarter" idx="14"/>
          </p:nvPr>
        </p:nvSpPr>
        <p:spPr>
          <a:xfrm>
            <a:off x="1280160" y="548640"/>
            <a:ext cx="3017520" cy="301752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7205472" y="731520"/>
            <a:ext cx="4306824" cy="5394960"/>
          </a:xfrm>
        </p:spPr>
        <p:txBody>
          <a:bodyPr anchor="b">
            <a:normAutofit/>
          </a:bodyPr>
          <a:lstStyle>
            <a:lvl1pPr marL="457200">
              <a:spcBef>
                <a:spcPts val="1400"/>
              </a:spcBef>
              <a:buClr>
                <a:schemeClr val="tx1"/>
              </a:buClr>
              <a:buSzPct val="80000"/>
              <a:defRPr cap="all" baseline="0"/>
            </a:lvl1pPr>
            <a:lvl2pPr marL="914400">
              <a:buClr>
                <a:schemeClr val="tx1"/>
              </a:buClr>
              <a:buSzPct val="80000"/>
              <a:defRPr/>
            </a:lvl2pPr>
            <a:lvl3pPr marL="1371600">
              <a:buClr>
                <a:schemeClr val="tx1"/>
              </a:buClr>
              <a:buSzPct val="80000"/>
              <a:defRPr/>
            </a:lvl3pPr>
            <a:lvl4pPr marL="1828800">
              <a:buClr>
                <a:schemeClr val="tx1"/>
              </a:buClr>
              <a:buSzPct val="80000"/>
              <a:defRPr/>
            </a:lvl4pPr>
            <a:lvl5pPr marL="2286000">
              <a:buClr>
                <a:schemeClr val="tx1"/>
              </a:buClr>
              <a:buSzPct val="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10" name="Straight Connector 9">
            <a:extLst>
              <a:ext uri="{FF2B5EF4-FFF2-40B4-BE49-F238E27FC236}">
                <a16:creationId xmlns:a16="http://schemas.microsoft.com/office/drawing/2014/main" id="{C1171EC5-29BE-C106-1E9B-0CBDB598A131}"/>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21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0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5029200" cy="18288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6784848" y="1097280"/>
            <a:ext cx="4572000" cy="182880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1280160" y="3172968"/>
            <a:ext cx="10076688" cy="310896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4" r:id="rId3"/>
    <p:sldLayoutId id="2147483675" r:id="rId4"/>
    <p:sldLayoutId id="2147483664" r:id="rId5"/>
    <p:sldLayoutId id="2147483676" r:id="rId6"/>
    <p:sldLayoutId id="2147483677" r:id="rId7"/>
    <p:sldLayoutId id="2147483681" r:id="rId8"/>
    <p:sldLayoutId id="2147483682" r:id="rId9"/>
    <p:sldLayoutId id="2147483683" r:id="rId10"/>
    <p:sldLayoutId id="2147483680" r:id="rId11"/>
    <p:sldLayoutId id="2147483684" r:id="rId12"/>
    <p:sldLayoutId id="2147483673" r:id="rId13"/>
  </p:sldLayoutIdLst>
  <p:hf sldNum="0" hdr="0" ft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457200" algn="l" defTabSz="914400" rtl="0" eaLnBrk="1" latinLnBrk="0" hangingPunct="1">
        <a:lnSpc>
          <a:spcPct val="100000"/>
        </a:lnSpc>
        <a:spcBef>
          <a:spcPts val="1000"/>
        </a:spcBef>
        <a:buClr>
          <a:schemeClr val="accent1"/>
        </a:buClr>
        <a:buFont typeface="Courier New" panose="02070309020205020404" pitchFamily="49" charset="0"/>
        <a:buChar char="o"/>
        <a:defRPr sz="2400" b="0" i="0" kern="1200" cap="none" baseline="0">
          <a:solidFill>
            <a:schemeClr val="tx1"/>
          </a:solidFill>
          <a:latin typeface="+mn-lt"/>
          <a:ea typeface="+mn-ea"/>
          <a:cs typeface="+mn-cs"/>
        </a:defRPr>
      </a:lvl1pPr>
      <a:lvl2pPr marL="685800" indent="-457200" algn="l" defTabSz="914400" rtl="0" eaLnBrk="1" latinLnBrk="0" hangingPunct="1">
        <a:lnSpc>
          <a:spcPct val="100000"/>
        </a:lnSpc>
        <a:spcBef>
          <a:spcPts val="500"/>
        </a:spcBef>
        <a:buClr>
          <a:schemeClr val="accent1"/>
        </a:buClr>
        <a:buFont typeface="Courier New" panose="02070309020205020404" pitchFamily="49" charset="0"/>
        <a:buChar char="o"/>
        <a:defRPr sz="2000" b="0" i="0" kern="1200" baseline="0">
          <a:solidFill>
            <a:schemeClr val="tx1"/>
          </a:solidFill>
          <a:latin typeface="+mn-lt"/>
          <a:ea typeface="+mn-ea"/>
          <a:cs typeface="+mn-cs"/>
        </a:defRPr>
      </a:lvl2pPr>
      <a:lvl3pPr marL="1143000" indent="-457200" algn="l" defTabSz="914400" rtl="0" eaLnBrk="1" latinLnBrk="0" hangingPunct="1">
        <a:lnSpc>
          <a:spcPct val="100000"/>
        </a:lnSpc>
        <a:spcBef>
          <a:spcPts val="500"/>
        </a:spcBef>
        <a:buClr>
          <a:schemeClr val="accent1"/>
        </a:buClr>
        <a:buFont typeface="Courier New" panose="02070309020205020404" pitchFamily="49" charset="0"/>
        <a:buChar char="o"/>
        <a:defRPr sz="1800" b="0" i="0" kern="1200" baseline="0">
          <a:solidFill>
            <a:schemeClr val="tx1"/>
          </a:solidFill>
          <a:latin typeface="+mn-lt"/>
          <a:ea typeface="+mn-ea"/>
          <a:cs typeface="+mn-cs"/>
        </a:defRPr>
      </a:lvl3pPr>
      <a:lvl4pPr marL="1600200" indent="-457200" algn="l" defTabSz="914400" rtl="0" eaLnBrk="1" latinLnBrk="0" hangingPunct="1">
        <a:lnSpc>
          <a:spcPct val="100000"/>
        </a:lnSpc>
        <a:spcBef>
          <a:spcPts val="500"/>
        </a:spcBef>
        <a:buClr>
          <a:schemeClr val="accent1"/>
        </a:buClr>
        <a:buFont typeface="Courier New" panose="02070309020205020404" pitchFamily="49" charset="0"/>
        <a:buChar char="o"/>
        <a:defRPr sz="1600" b="0" i="0" kern="1200" baseline="0">
          <a:solidFill>
            <a:schemeClr val="tx1"/>
          </a:solidFill>
          <a:latin typeface="+mn-lt"/>
          <a:ea typeface="+mn-ea"/>
          <a:cs typeface="+mn-cs"/>
        </a:defRPr>
      </a:lvl4pPr>
      <a:lvl5pPr marL="2057400" indent="-457200" algn="l" defTabSz="914400" rtl="0" eaLnBrk="1" latinLnBrk="0" hangingPunct="1">
        <a:lnSpc>
          <a:spcPct val="100000"/>
        </a:lnSpc>
        <a:spcBef>
          <a:spcPts val="500"/>
        </a:spcBef>
        <a:buClr>
          <a:schemeClr val="accent1"/>
        </a:buClr>
        <a:buFont typeface="Courier New" panose="02070309020205020404" pitchFamily="49" charset="0"/>
        <a:buChar char="o"/>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591845" y="1417320"/>
            <a:ext cx="11008310" cy="4023360"/>
          </a:xfrm>
        </p:spPr>
        <p:txBody>
          <a:bodyPr/>
          <a:lstStyle/>
          <a:p>
            <a:pPr>
              <a:lnSpc>
                <a:spcPct val="100000"/>
              </a:lnSpc>
              <a:spcAft>
                <a:spcPts val="600"/>
              </a:spcAft>
            </a:pPr>
            <a:r>
              <a:rPr lang="en-US" dirty="0"/>
              <a:t>CERTIFICATION</a:t>
            </a:r>
            <a:br>
              <a:rPr lang="en-US" dirty="0"/>
            </a:br>
            <a:r>
              <a:rPr lang="en-US" sz="3600" cap="none" dirty="0">
                <a:latin typeface="Arial Narrow" panose="020B0506020102020204" pitchFamily="34" charset="0"/>
              </a:rPr>
              <a:t>in Animal Chiropractic</a:t>
            </a:r>
            <a:br>
              <a:rPr lang="en-US" sz="3200" cap="none" dirty="0">
                <a:latin typeface="Arial Narrow" panose="020B0506020102020204" pitchFamily="34" charset="0"/>
              </a:rPr>
            </a:br>
            <a:r>
              <a:rPr lang="en-US" sz="2000" cap="none" dirty="0">
                <a:latin typeface="Arial Narrow" panose="020B0506020102020204" pitchFamily="34" charset="0"/>
              </a:rPr>
              <a:t>by the</a:t>
            </a:r>
            <a:br>
              <a:rPr lang="en-US" dirty="0"/>
            </a:br>
            <a:r>
              <a:rPr lang="en-US" sz="2800" dirty="0">
                <a:latin typeface="Arial Narrow" panose="020B0506020102020204" pitchFamily="34" charset="0"/>
              </a:rPr>
              <a:t>Animal Chiropractic Certification Commission (ACCC)</a:t>
            </a:r>
            <a:br>
              <a:rPr lang="en-US" sz="2800" dirty="0">
                <a:latin typeface="Arial Narrow" panose="020B0506020102020204" pitchFamily="34" charset="0"/>
              </a:rPr>
            </a:br>
            <a:r>
              <a:rPr lang="en-US" sz="2000" cap="none" dirty="0">
                <a:latin typeface="Arial Narrow" panose="020B0506020102020204" pitchFamily="34" charset="0"/>
              </a:rPr>
              <a:t>of the</a:t>
            </a:r>
            <a:br>
              <a:rPr lang="en-US" sz="2800" dirty="0">
                <a:latin typeface="Arial Narrow" panose="020B0506020102020204" pitchFamily="34" charset="0"/>
              </a:rPr>
            </a:br>
            <a:r>
              <a:rPr lang="en-US" sz="2400" cap="none" dirty="0">
                <a:latin typeface="Arial Narrow" panose="020B0506020102020204" pitchFamily="34" charset="0"/>
              </a:rPr>
              <a:t>American Veterinary Chiropractic Association (AVCA)</a:t>
            </a:r>
          </a:p>
        </p:txBody>
      </p:sp>
      <p:sp>
        <p:nvSpPr>
          <p:cNvPr id="2" name="TextBox 1">
            <a:extLst>
              <a:ext uri="{FF2B5EF4-FFF2-40B4-BE49-F238E27FC236}">
                <a16:creationId xmlns:a16="http://schemas.microsoft.com/office/drawing/2014/main" id="{F7B2A743-BF76-CF5E-AF4A-481AC1B4CED2}"/>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651F2-3EAE-AB30-B5D4-EEA3952EE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A2BB-E43F-FEAA-9FEB-D8DEE99AF529}"/>
              </a:ext>
            </a:extLst>
          </p:cNvPr>
          <p:cNvSpPr>
            <a:spLocks noGrp="1"/>
          </p:cNvSpPr>
          <p:nvPr>
            <p:ph type="title"/>
          </p:nvPr>
        </p:nvSpPr>
        <p:spPr>
          <a:xfrm>
            <a:off x="1280160" y="403934"/>
            <a:ext cx="9821955" cy="857938"/>
          </a:xfrm>
          <a:solidFill>
            <a:schemeClr val="bg1"/>
          </a:solidFill>
        </p:spPr>
        <p:txBody>
          <a:bodyPr anchor="t" anchorCtr="0"/>
          <a:lstStyle/>
          <a:p>
            <a:pPr>
              <a:spcBef>
                <a:spcPts val="0"/>
              </a:spcBef>
            </a:pPr>
            <a:r>
              <a:rPr lang="en-US" dirty="0"/>
              <a:t>Difference between</a:t>
            </a:r>
            <a:br>
              <a:rPr lang="en-US" dirty="0"/>
            </a:br>
            <a:br>
              <a:rPr lang="en-US" sz="200" dirty="0"/>
            </a:br>
            <a:r>
              <a:rPr lang="en-US" sz="2000" dirty="0"/>
              <a:t>Professional Certification and Curriculum Certificate</a:t>
            </a:r>
          </a:p>
        </p:txBody>
      </p:sp>
      <p:sp>
        <p:nvSpPr>
          <p:cNvPr id="3" name="Content Placeholder 2">
            <a:extLst>
              <a:ext uri="{FF2B5EF4-FFF2-40B4-BE49-F238E27FC236}">
                <a16:creationId xmlns:a16="http://schemas.microsoft.com/office/drawing/2014/main" id="{6D0DEBA9-59FC-3492-EF87-5DEDDC051C6E}"/>
              </a:ext>
            </a:extLst>
          </p:cNvPr>
          <p:cNvSpPr>
            <a:spLocks noGrp="1"/>
          </p:cNvSpPr>
          <p:nvPr>
            <p:ph sz="half" idx="1"/>
          </p:nvPr>
        </p:nvSpPr>
        <p:spPr>
          <a:xfrm>
            <a:off x="1280160" y="1352248"/>
            <a:ext cx="4663440" cy="4643022"/>
          </a:xfrm>
          <a:solidFill>
            <a:schemeClr val="accent1">
              <a:lumMod val="20000"/>
              <a:lumOff val="80000"/>
            </a:schemeClr>
          </a:solidFill>
        </p:spPr>
        <p:txBody>
          <a:bodyPr vert="horz" lIns="365760" tIns="365760" rIns="365760" bIns="365760" rtlCol="0" anchor="t">
            <a:noAutofit/>
          </a:bodyPr>
          <a:lstStyle/>
          <a:p>
            <a:pPr marL="0" indent="0">
              <a:buNone/>
            </a:pPr>
            <a:r>
              <a:rPr lang="en-US" b="1" dirty="0"/>
              <a:t>Professional Certification</a:t>
            </a:r>
          </a:p>
          <a:p>
            <a:r>
              <a:rPr lang="en-US" dirty="0"/>
              <a:t>Non-governmental program</a:t>
            </a:r>
          </a:p>
          <a:p>
            <a:r>
              <a:rPr lang="en-US" dirty="0"/>
              <a:t>Delivers an assessment based on industry knowledge</a:t>
            </a:r>
          </a:p>
          <a:p>
            <a:r>
              <a:rPr lang="en-US" dirty="0"/>
              <a:t>Independent from training courses or course providers</a:t>
            </a:r>
          </a:p>
          <a:p>
            <a:r>
              <a:rPr lang="en-US" dirty="0"/>
              <a:t>Grants a time-limited credential</a:t>
            </a:r>
          </a:p>
          <a:p>
            <a:r>
              <a:rPr lang="en-US" dirty="0"/>
              <a:t>Examination is not used as a mirror, but as a screen, to separate those who meet the assessment standards from those who do not</a:t>
            </a:r>
          </a:p>
          <a:p>
            <a:r>
              <a:rPr lang="en-US" dirty="0"/>
              <a:t>Primary focus is on assessment</a:t>
            </a:r>
          </a:p>
        </p:txBody>
      </p:sp>
      <p:sp>
        <p:nvSpPr>
          <p:cNvPr id="4" name="Content Placeholder 3">
            <a:extLst>
              <a:ext uri="{FF2B5EF4-FFF2-40B4-BE49-F238E27FC236}">
                <a16:creationId xmlns:a16="http://schemas.microsoft.com/office/drawing/2014/main" id="{0286CDAA-381A-D1F7-CECD-47605626A358}"/>
              </a:ext>
            </a:extLst>
          </p:cNvPr>
          <p:cNvSpPr>
            <a:spLocks noGrp="1"/>
          </p:cNvSpPr>
          <p:nvPr>
            <p:ph sz="half" idx="2"/>
          </p:nvPr>
        </p:nvSpPr>
        <p:spPr>
          <a:xfrm>
            <a:off x="6191137" y="1352248"/>
            <a:ext cx="4663440" cy="4643022"/>
          </a:xfrm>
          <a:solidFill>
            <a:schemeClr val="accent1">
              <a:lumMod val="20000"/>
              <a:lumOff val="80000"/>
            </a:schemeClr>
          </a:solidFill>
        </p:spPr>
        <p:txBody>
          <a:bodyPr vert="horz" lIns="365760" tIns="365760" rIns="365760" bIns="365760" rtlCol="0" anchor="t">
            <a:noAutofit/>
          </a:bodyPr>
          <a:lstStyle/>
          <a:p>
            <a:pPr marL="0" indent="0">
              <a:buNone/>
            </a:pPr>
            <a:r>
              <a:rPr lang="en-US" b="1" dirty="0"/>
              <a:t>Curriculum Certificate</a:t>
            </a:r>
          </a:p>
          <a:p>
            <a:r>
              <a:rPr lang="en-US" dirty="0"/>
              <a:t>A non-degree granting program</a:t>
            </a:r>
          </a:p>
          <a:p>
            <a:r>
              <a:rPr lang="en-US" dirty="0"/>
              <a:t>Purpose is to educate participants</a:t>
            </a:r>
          </a:p>
          <a:p>
            <a:r>
              <a:rPr lang="en-US" dirty="0"/>
              <a:t>Course of instruction with intended learning outcomes</a:t>
            </a:r>
          </a:p>
          <a:p>
            <a:r>
              <a:rPr lang="en-US" dirty="0"/>
              <a:t>Evaluates participants learning outcomes via an examination</a:t>
            </a:r>
          </a:p>
          <a:p>
            <a:r>
              <a:rPr lang="en-US" dirty="0"/>
              <a:t>Awards curriculum certificate only to those who have passed that specific examination</a:t>
            </a:r>
          </a:p>
          <a:p>
            <a:r>
              <a:rPr lang="en-US" dirty="0"/>
              <a:t>Primary focus is on education/training</a:t>
            </a:r>
          </a:p>
        </p:txBody>
      </p:sp>
      <p:sp>
        <p:nvSpPr>
          <p:cNvPr id="6" name="TextBox 5">
            <a:extLst>
              <a:ext uri="{FF2B5EF4-FFF2-40B4-BE49-F238E27FC236}">
                <a16:creationId xmlns:a16="http://schemas.microsoft.com/office/drawing/2014/main" id="{D0F73030-E4BC-8605-B55A-0C8D03739BC9}"/>
              </a:ext>
            </a:extLst>
          </p:cNvPr>
          <p:cNvSpPr txBox="1"/>
          <p:nvPr/>
        </p:nvSpPr>
        <p:spPr>
          <a:xfrm>
            <a:off x="266884" y="6416198"/>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
        <p:nvSpPr>
          <p:cNvPr id="5" name="TextBox 4">
            <a:extLst>
              <a:ext uri="{FF2B5EF4-FFF2-40B4-BE49-F238E27FC236}">
                <a16:creationId xmlns:a16="http://schemas.microsoft.com/office/drawing/2014/main" id="{9AD1967B-A710-70D5-CEAA-CCCE60DD0BA4}"/>
              </a:ext>
            </a:extLst>
          </p:cNvPr>
          <p:cNvSpPr txBox="1"/>
          <p:nvPr/>
        </p:nvSpPr>
        <p:spPr>
          <a:xfrm>
            <a:off x="1820305" y="6231532"/>
            <a:ext cx="8741664" cy="307777"/>
          </a:xfrm>
          <a:prstGeom prst="rect">
            <a:avLst/>
          </a:prstGeom>
          <a:noFill/>
        </p:spPr>
        <p:txBody>
          <a:bodyPr wrap="square" rtlCol="0">
            <a:spAutoFit/>
          </a:bodyPr>
          <a:lstStyle/>
          <a:p>
            <a:pPr algn="ctr"/>
            <a:r>
              <a:rPr lang="en-US" sz="1400" dirty="0"/>
              <a:t>https://www.credentialingexcellence.org/Accreditation/New-to-Accreditation/Certificate-vs-Certification</a:t>
            </a:r>
          </a:p>
        </p:txBody>
      </p:sp>
    </p:spTree>
    <p:extLst>
      <p:ext uri="{BB962C8B-B14F-4D97-AF65-F5344CB8AC3E}">
        <p14:creationId xmlns:p14="http://schemas.microsoft.com/office/powerpoint/2010/main" val="47003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26268-1F61-886D-2ABF-B269BD420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72C43-B1E8-6728-1F89-A1460B76F052}"/>
              </a:ext>
            </a:extLst>
          </p:cNvPr>
          <p:cNvSpPr>
            <a:spLocks noGrp="1"/>
          </p:cNvSpPr>
          <p:nvPr>
            <p:ph type="ctrTitle"/>
          </p:nvPr>
        </p:nvSpPr>
        <p:spPr>
          <a:xfrm>
            <a:off x="788021" y="1348239"/>
            <a:ext cx="10241280" cy="866367"/>
          </a:xfrm>
          <a:noFill/>
        </p:spPr>
        <p:txBody>
          <a:bodyPr anchor="b" anchorCtr="0"/>
          <a:lstStyle/>
          <a:p>
            <a:r>
              <a:rPr lang="en-US" sz="4000" dirty="0"/>
              <a:t>AVCA Basic Program Provider Requirements</a:t>
            </a:r>
          </a:p>
        </p:txBody>
      </p:sp>
      <p:sp>
        <p:nvSpPr>
          <p:cNvPr id="3" name="Subtitle 2">
            <a:extLst>
              <a:ext uri="{FF2B5EF4-FFF2-40B4-BE49-F238E27FC236}">
                <a16:creationId xmlns:a16="http://schemas.microsoft.com/office/drawing/2014/main" id="{6D7A3991-9B0A-6627-2216-585D635A6575}"/>
              </a:ext>
            </a:extLst>
          </p:cNvPr>
          <p:cNvSpPr>
            <a:spLocks noGrp="1"/>
          </p:cNvSpPr>
          <p:nvPr>
            <p:ph type="subTitle" idx="1"/>
          </p:nvPr>
        </p:nvSpPr>
        <p:spPr>
          <a:xfrm>
            <a:off x="1409813" y="2450592"/>
            <a:ext cx="9619488" cy="3529584"/>
          </a:xfrm>
          <a:solidFill>
            <a:schemeClr val="bg1"/>
          </a:solidFill>
        </p:spPr>
        <p:txBody>
          <a:bodyPr>
            <a:normAutofit/>
          </a:bodyPr>
          <a:lstStyle/>
          <a:p>
            <a:pPr marL="285750" marR="0" lvl="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The institution must comply with all applicable local, state or provincial licensing requirements.</a:t>
            </a:r>
          </a:p>
          <a:p>
            <a:pPr marL="285750" marR="0" lvl="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Each basic program is required to provide a minimum of 210 certified hours.</a:t>
            </a:r>
          </a:p>
          <a:p>
            <a:pPr marL="285750" marR="0" lvl="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To admit both licensed Doctors of Chiropractic and Doctors of Veterinary Medicine.</a:t>
            </a:r>
          </a:p>
          <a:p>
            <a:pPr marL="285750" marR="0" lvl="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The basic animal chiropractic curriculum certificate program graduates must be prepared to obtain consent, evaluate, provide a report of findings, arrive at and communicate a clinical assessment, and treat neuromusculoskeletal and biomechanical conditions of animal patients.</a:t>
            </a:r>
          </a:p>
          <a:p>
            <a:pPr marL="742950" lvl="1" indent="-285750" algn="l">
              <a:spcBef>
                <a:spcPts val="300"/>
              </a:spcBef>
              <a:spcAft>
                <a:spcPts val="300"/>
              </a:spcAft>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All graduates must be competent in the common activities as described by the Professional Practice Analysis of the AVCA and must be able to demonstrate diversified chiropractic adjustments with intent to move joints of the animal’s spine beyond the usual physiological range of motion using a fast, low amplitude thrust.</a:t>
            </a:r>
          </a:p>
          <a:p>
            <a:pPr marL="285750" indent="-285750" algn="l">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AVCA basic program provider approval is granted for a 2-year period.</a:t>
            </a:r>
            <a:endParaRPr lang="en-US" sz="1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6616F9A-E3DD-DA02-B681-0998A0432E03}"/>
              </a:ext>
            </a:extLst>
          </p:cNvPr>
          <p:cNvSpPr txBox="1"/>
          <p:nvPr/>
        </p:nvSpPr>
        <p:spPr>
          <a:xfrm>
            <a:off x="2955036" y="6168497"/>
            <a:ext cx="6281928" cy="307777"/>
          </a:xfrm>
          <a:prstGeom prst="rect">
            <a:avLst/>
          </a:prstGeom>
          <a:noFill/>
        </p:spPr>
        <p:txBody>
          <a:bodyPr wrap="square" rtlCol="0">
            <a:spAutoFit/>
          </a:bodyPr>
          <a:lstStyle/>
          <a:p>
            <a:pPr algn="ctr"/>
            <a:r>
              <a:rPr lang="en-US" sz="1400" dirty="0"/>
              <a:t>https://www.animalchiropractic.org/avca-approved-post-graduate-programs/</a:t>
            </a:r>
          </a:p>
        </p:txBody>
      </p:sp>
      <p:sp>
        <p:nvSpPr>
          <p:cNvPr id="5" name="TextBox 4">
            <a:extLst>
              <a:ext uri="{FF2B5EF4-FFF2-40B4-BE49-F238E27FC236}">
                <a16:creationId xmlns:a16="http://schemas.microsoft.com/office/drawing/2014/main" id="{B366CC06-3FB8-78BE-1740-D54D95DC4406}"/>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28741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BBD9-BD7E-C16E-D91C-9CF2B547D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ADDA8-58D8-4A55-DDAC-300CC7C09CD3}"/>
              </a:ext>
            </a:extLst>
          </p:cNvPr>
          <p:cNvSpPr>
            <a:spLocks noGrp="1"/>
          </p:cNvSpPr>
          <p:nvPr>
            <p:ph type="ctrTitle"/>
          </p:nvPr>
        </p:nvSpPr>
        <p:spPr>
          <a:xfrm>
            <a:off x="978408" y="965447"/>
            <a:ext cx="10241280" cy="589033"/>
          </a:xfrm>
          <a:noFill/>
        </p:spPr>
        <p:txBody>
          <a:bodyPr anchor="b" anchorCtr="0"/>
          <a:lstStyle/>
          <a:p>
            <a:r>
              <a:rPr lang="en-US" sz="3200" dirty="0"/>
              <a:t>Professional Practice Analysis (PPA)</a:t>
            </a:r>
          </a:p>
        </p:txBody>
      </p:sp>
      <p:sp>
        <p:nvSpPr>
          <p:cNvPr id="3" name="Subtitle 2">
            <a:extLst>
              <a:ext uri="{FF2B5EF4-FFF2-40B4-BE49-F238E27FC236}">
                <a16:creationId xmlns:a16="http://schemas.microsoft.com/office/drawing/2014/main" id="{375F48F1-4223-8E4F-B867-DC4F2594A894}"/>
              </a:ext>
            </a:extLst>
          </p:cNvPr>
          <p:cNvSpPr>
            <a:spLocks noGrp="1"/>
          </p:cNvSpPr>
          <p:nvPr>
            <p:ph type="subTitle" idx="1"/>
          </p:nvPr>
        </p:nvSpPr>
        <p:spPr>
          <a:xfrm>
            <a:off x="1499615" y="1847087"/>
            <a:ext cx="8958833" cy="4045466"/>
          </a:xfrm>
          <a:solidFill>
            <a:schemeClr val="bg1"/>
          </a:solidFill>
        </p:spPr>
        <p:txBody>
          <a:bodyPr>
            <a:normAutofit/>
          </a:bodyPr>
          <a:lstStyle/>
          <a:p>
            <a:pPr marL="285750" indent="-285750" algn="l">
              <a:spcBef>
                <a:spcPts val="300"/>
              </a:spcBef>
              <a:spcAft>
                <a:spcPts val="300"/>
              </a:spcAft>
              <a:buFont typeface="Courier New" panose="02070309020205020404" pitchFamily="49" charset="0"/>
              <a:buChar char="o"/>
            </a:pPr>
            <a:r>
              <a:rPr lang="en-US" sz="1800" kern="100" dirty="0">
                <a:ea typeface="Calibri" panose="020F0502020204030204" pitchFamily="34" charset="0"/>
                <a:cs typeface="Times New Roman" panose="02020603050405020304" pitchFamily="18" charset="0"/>
              </a:rPr>
              <a:t>P</a:t>
            </a:r>
            <a:r>
              <a:rPr lang="en-US" sz="1800" kern="100" dirty="0">
                <a:effectLst/>
                <a:ea typeface="Calibri" panose="020F0502020204030204" pitchFamily="34" charset="0"/>
                <a:cs typeface="Times New Roman" panose="02020603050405020304" pitchFamily="18" charset="0"/>
              </a:rPr>
              <a:t>urpose of conducting a practice analysis (a.k.a. job analysis or job task analysis) is to provide the foundation of a certification examination by defining practice in a profession </a:t>
            </a:r>
          </a:p>
          <a:p>
            <a:pPr marL="285750" indent="-285750" algn="l">
              <a:spcBef>
                <a:spcPts val="300"/>
              </a:spcBef>
              <a:spcAft>
                <a:spcPts val="300"/>
              </a:spcAft>
              <a:buFont typeface="Courier New" panose="02070309020205020404" pitchFamily="49" charset="0"/>
              <a:buChar char="o"/>
            </a:pPr>
            <a:r>
              <a:rPr lang="en-US" sz="1800" kern="100" dirty="0">
                <a:ea typeface="Calibri" panose="020F0502020204030204" pitchFamily="34" charset="0"/>
                <a:cs typeface="Times New Roman" panose="02020603050405020304" pitchFamily="18" charset="0"/>
              </a:rPr>
              <a:t>Primary </a:t>
            </a:r>
            <a:r>
              <a:rPr lang="en-US" sz="1800" kern="100" dirty="0">
                <a:effectLst/>
                <a:ea typeface="Calibri" panose="020F0502020204030204" pitchFamily="34" charset="0"/>
                <a:cs typeface="Times New Roman" panose="02020603050405020304" pitchFamily="18" charset="0"/>
              </a:rPr>
              <a:t>method used by assessment professionals to identify and prioritize the important tasks of a job or profession and the essential knowledge or skills required to perform the essential job functions satisfactorily</a:t>
            </a:r>
          </a:p>
          <a:p>
            <a:pPr marL="285750" indent="-285750" algn="l">
              <a:spcBef>
                <a:spcPts val="300"/>
              </a:spcBef>
              <a:spcAft>
                <a:spcPts val="300"/>
              </a:spcAft>
              <a:buFont typeface="Courier New" panose="02070309020205020404" pitchFamily="49" charset="0"/>
              <a:buChar char="o"/>
            </a:pPr>
            <a:r>
              <a:rPr lang="en-US" sz="1800" dirty="0">
                <a:ea typeface="Calibri" panose="020F0502020204030204" pitchFamily="34" charset="0"/>
                <a:cs typeface="Times New Roman" panose="02020603050405020304" pitchFamily="18" charset="0"/>
              </a:rPr>
              <a:t>ACCC/AVCA PPA </a:t>
            </a:r>
          </a:p>
          <a:p>
            <a:pPr marL="742950" lvl="1" indent="-285750" algn="l">
              <a:spcBef>
                <a:spcPts val="300"/>
              </a:spcBef>
              <a:spcAft>
                <a:spcPts val="300"/>
              </a:spcAft>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Currently under review by</a:t>
            </a:r>
            <a:r>
              <a:rPr lang="en-US" sz="1500" kern="100" dirty="0">
                <a:effectLst/>
                <a:ea typeface="Calibri" panose="020F0502020204030204" pitchFamily="34" charset="0"/>
                <a:cs typeface="Times New Roman" panose="02020603050405020304" pitchFamily="18" charset="0"/>
              </a:rPr>
              <a:t> David Starmer, BSc (Hons), DC, MHS, Director of Education, Year III, Education Coordinator SIM Lab and research team at Canadian Memorial Chiropractic College (CMCC), Ontario</a:t>
            </a:r>
            <a:endParaRPr lang="en-US" sz="1500" dirty="0">
              <a:ea typeface="Calibri" panose="020F0502020204030204" pitchFamily="34" charset="0"/>
              <a:cs typeface="Times New Roman" panose="02020603050405020304" pitchFamily="18" charset="0"/>
            </a:endParaRPr>
          </a:p>
          <a:p>
            <a:pPr marL="742950" lvl="1" indent="-285750" algn="l">
              <a:spcBef>
                <a:spcPts val="300"/>
              </a:spcBef>
              <a:spcAft>
                <a:spcPts val="300"/>
              </a:spcAft>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First completed in 2010, reviewed in 2016 and 2017, updated in 2018, Delphi process in 2011 to determine examination scope statement</a:t>
            </a:r>
          </a:p>
          <a:p>
            <a:pPr marL="1200150" lvl="2" indent="-285750" algn="l">
              <a:spcBef>
                <a:spcPts val="300"/>
              </a:spcBef>
              <a:spcAft>
                <a:spcPts val="300"/>
              </a:spcAft>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Conducted by </a:t>
            </a:r>
            <a:r>
              <a:rPr lang="en-US" sz="1500" dirty="0">
                <a:effectLst/>
                <a:ea typeface="Calibri" panose="020F0502020204030204" pitchFamily="34" charset="0"/>
                <a:cs typeface="Times New Roman" panose="02020603050405020304" pitchFamily="18" charset="0"/>
              </a:rPr>
              <a:t>Douglas M. Lawson, DC, MSc, Psychometrician</a:t>
            </a:r>
            <a:r>
              <a:rPr lang="en-US" sz="1500" dirty="0">
                <a:ea typeface="Calibri" panose="020F0502020204030204" pitchFamily="34" charset="0"/>
                <a:cs typeface="Times New Roman" panose="02020603050405020304" pitchFamily="18" charset="0"/>
              </a:rPr>
              <a:t> (</a:t>
            </a:r>
            <a:r>
              <a:rPr lang="en-US" sz="1500" kern="100" dirty="0">
                <a:effectLst/>
                <a:ea typeface="Calibri" panose="020F0502020204030204" pitchFamily="34" charset="0"/>
                <a:cs typeface="Times New Roman" panose="02020603050405020304" pitchFamily="18" charset="0"/>
              </a:rPr>
              <a:t>University of Calgary, Faculty of Medicine, Medical Education Research Unit), </a:t>
            </a:r>
            <a:r>
              <a:rPr lang="en-US" sz="1500" kern="100" dirty="0">
                <a:ea typeface="Calibri" panose="020F0502020204030204" pitchFamily="34" charset="0"/>
                <a:cs typeface="Times New Roman" panose="02020603050405020304" pitchFamily="18" charset="0"/>
              </a:rPr>
              <a:t>Canadian Chiropractic Examining Board (1985-2003) and Mrs. Maria Lawson, Chief Executive Officer Canadian Chiropractic Examining Board (2003-2013), Alberta</a:t>
            </a:r>
            <a:endParaRPr lang="en-US" sz="15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9F457B-DF3C-14BA-1A5C-BEA4A62D9170}"/>
              </a:ext>
            </a:extLst>
          </p:cNvPr>
          <p:cNvSpPr txBox="1"/>
          <p:nvPr/>
        </p:nvSpPr>
        <p:spPr>
          <a:xfrm>
            <a:off x="3203448" y="6031495"/>
            <a:ext cx="5785104" cy="307777"/>
          </a:xfrm>
          <a:prstGeom prst="rect">
            <a:avLst/>
          </a:prstGeom>
          <a:noFill/>
        </p:spPr>
        <p:txBody>
          <a:bodyPr wrap="square" rtlCol="0">
            <a:spAutoFit/>
          </a:bodyPr>
          <a:lstStyle/>
          <a:p>
            <a:pPr algn="ctr"/>
            <a:r>
              <a:rPr lang="en-US" sz="1400" dirty="0"/>
              <a:t>https://www.animalchiropractic.org/wp-content/uploads/2020/01/AVCA-PPA-2019.pdf</a:t>
            </a:r>
          </a:p>
        </p:txBody>
      </p:sp>
      <p:sp>
        <p:nvSpPr>
          <p:cNvPr id="5" name="TextBox 4">
            <a:extLst>
              <a:ext uri="{FF2B5EF4-FFF2-40B4-BE49-F238E27FC236}">
                <a16:creationId xmlns:a16="http://schemas.microsoft.com/office/drawing/2014/main" id="{DE88F9D0-ACA3-9611-CCF7-CCDA4DE421C5}"/>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155201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71CF-A163-3AD4-BC13-A85DC0E26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68BCC-7564-2213-5222-483426F94400}"/>
              </a:ext>
            </a:extLst>
          </p:cNvPr>
          <p:cNvSpPr>
            <a:spLocks noGrp="1"/>
          </p:cNvSpPr>
          <p:nvPr>
            <p:ph type="title"/>
          </p:nvPr>
        </p:nvSpPr>
        <p:spPr>
          <a:xfrm>
            <a:off x="1280160" y="1009412"/>
            <a:ext cx="9821955" cy="501328"/>
          </a:xfrm>
          <a:noFill/>
        </p:spPr>
        <p:txBody>
          <a:bodyPr anchor="t" anchorCtr="0"/>
          <a:lstStyle/>
          <a:p>
            <a:r>
              <a:rPr lang="en-US" dirty="0"/>
              <a:t>Certification examination</a:t>
            </a:r>
          </a:p>
        </p:txBody>
      </p:sp>
      <p:sp>
        <p:nvSpPr>
          <p:cNvPr id="3" name="Content Placeholder 2">
            <a:extLst>
              <a:ext uri="{FF2B5EF4-FFF2-40B4-BE49-F238E27FC236}">
                <a16:creationId xmlns:a16="http://schemas.microsoft.com/office/drawing/2014/main" id="{521C0DA5-C9A9-3FF2-95E7-83AB013F9A3A}"/>
              </a:ext>
            </a:extLst>
          </p:cNvPr>
          <p:cNvSpPr>
            <a:spLocks noGrp="1"/>
          </p:cNvSpPr>
          <p:nvPr>
            <p:ph sz="half" idx="1"/>
          </p:nvPr>
        </p:nvSpPr>
        <p:spPr>
          <a:xfrm>
            <a:off x="1280160" y="1873188"/>
            <a:ext cx="4663440" cy="4070412"/>
          </a:xfrm>
          <a:solidFill>
            <a:schemeClr val="accent1">
              <a:lumMod val="20000"/>
              <a:lumOff val="80000"/>
            </a:schemeClr>
          </a:solidFill>
        </p:spPr>
        <p:txBody>
          <a:bodyPr vert="horz" lIns="365760" tIns="365760" rIns="365760" bIns="365760" rtlCol="0" anchor="t">
            <a:noAutofit/>
          </a:bodyPr>
          <a:lstStyle/>
          <a:p>
            <a:r>
              <a:rPr lang="en-US" b="0" i="0" dirty="0">
                <a:effectLst/>
              </a:rPr>
              <a:t>Purpose is to assure the public and the profession that candidates who pass are safe for practice in the field of animal chiropractic </a:t>
            </a:r>
          </a:p>
          <a:p>
            <a:r>
              <a:rPr lang="en-US" dirty="0"/>
              <a:t>Strive to meet standards set by the American Psychological Association</a:t>
            </a:r>
          </a:p>
          <a:p>
            <a:r>
              <a:rPr lang="en-US" dirty="0"/>
              <a:t>Professional Practice Analysis is examination blueprint</a:t>
            </a:r>
          </a:p>
          <a:p>
            <a:r>
              <a:rPr lang="en-US" dirty="0"/>
              <a:t>C</a:t>
            </a:r>
            <a:r>
              <a:rPr lang="en-US" b="0" i="0" dirty="0">
                <a:effectLst/>
              </a:rPr>
              <a:t>urrent and valid standards provide reliable indicators of competence and safety for the protection and benefit of the public</a:t>
            </a:r>
            <a:endParaRPr lang="en-US" sz="18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234E3E5-9E94-95FB-6FC8-D62F7B45DD8B}"/>
              </a:ext>
            </a:extLst>
          </p:cNvPr>
          <p:cNvSpPr>
            <a:spLocks noGrp="1"/>
          </p:cNvSpPr>
          <p:nvPr>
            <p:ph sz="half" idx="2"/>
          </p:nvPr>
        </p:nvSpPr>
        <p:spPr>
          <a:xfrm>
            <a:off x="6309360" y="1873186"/>
            <a:ext cx="4663440" cy="4070413"/>
          </a:xfrm>
          <a:solidFill>
            <a:schemeClr val="accent1">
              <a:lumMod val="20000"/>
              <a:lumOff val="80000"/>
            </a:schemeClr>
          </a:solidFill>
        </p:spPr>
        <p:txBody>
          <a:bodyPr vert="horz" lIns="365760" tIns="365760" rIns="365760" bIns="365760" rtlCol="0" anchor="t">
            <a:noAutofit/>
          </a:bodyPr>
          <a:lstStyle/>
          <a:p>
            <a:r>
              <a:rPr lang="en-US" dirty="0">
                <a:ea typeface="Calibri" panose="020F0502020204030204" pitchFamily="34" charset="0"/>
                <a:cs typeface="Times New Roman" panose="02020603050405020304" pitchFamily="18" charset="0"/>
              </a:rPr>
              <a:t>C</a:t>
            </a:r>
            <a:r>
              <a:rPr lang="en-US" sz="1800" dirty="0">
                <a:effectLst/>
                <a:ea typeface="Calibri" panose="020F0502020204030204" pitchFamily="34" charset="0"/>
                <a:cs typeface="Times New Roman" panose="02020603050405020304" pitchFamily="18" charset="0"/>
              </a:rPr>
              <a:t>onsists of written and practical components </a:t>
            </a:r>
          </a:p>
          <a:p>
            <a:pPr lvl="1"/>
            <a:r>
              <a:rPr lang="en-US" dirty="0">
                <a:ea typeface="Calibri" panose="020F0502020204030204" pitchFamily="34" charset="0"/>
                <a:cs typeface="Times New Roman" panose="02020603050405020304" pitchFamily="18" charset="0"/>
              </a:rPr>
              <a:t>Written examination </a:t>
            </a:r>
            <a:r>
              <a:rPr lang="en-US" b="0" i="0" dirty="0">
                <a:effectLst/>
              </a:rPr>
              <a:t>designed to test clinical abilities, as well as knowledge</a:t>
            </a:r>
          </a:p>
          <a:p>
            <a:pPr lvl="1"/>
            <a:r>
              <a:rPr lang="en-US" dirty="0">
                <a:ea typeface="Calibri" panose="020F0502020204030204" pitchFamily="34" charset="0"/>
                <a:cs typeface="Times New Roman" panose="02020603050405020304" pitchFamily="18" charset="0"/>
              </a:rPr>
              <a:t>Practical examination designed to </a:t>
            </a:r>
            <a:r>
              <a:rPr lang="en-US" b="0" i="0" dirty="0">
                <a:effectLst/>
              </a:rPr>
              <a:t>test the candidate’s performance in a clinical setting to safely adjust </a:t>
            </a:r>
            <a:endParaRPr lang="en-US" dirty="0">
              <a:effectLst/>
              <a:ea typeface="Calibri" panose="020F0502020204030204" pitchFamily="34" charset="0"/>
              <a:cs typeface="Times New Roman" panose="02020603050405020304" pitchFamily="18" charset="0"/>
            </a:endParaRPr>
          </a:p>
          <a:p>
            <a:r>
              <a:rPr lang="en-US" dirty="0"/>
              <a:t>Examination under continuous review and refinement</a:t>
            </a:r>
          </a:p>
          <a:p>
            <a:r>
              <a:rPr lang="en-US" sz="1800" dirty="0"/>
              <a:t>For more information https://avcaexam.regstep.com/</a:t>
            </a:r>
          </a:p>
        </p:txBody>
      </p:sp>
      <p:sp>
        <p:nvSpPr>
          <p:cNvPr id="5" name="TextBox 4">
            <a:extLst>
              <a:ext uri="{FF2B5EF4-FFF2-40B4-BE49-F238E27FC236}">
                <a16:creationId xmlns:a16="http://schemas.microsoft.com/office/drawing/2014/main" id="{82003253-7D27-96BE-CD2C-D64B36696AAB}"/>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259440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54B6-33C1-DE78-DFAC-BE0A63245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E1882-698D-182E-2060-3F06B333A3EC}"/>
              </a:ext>
            </a:extLst>
          </p:cNvPr>
          <p:cNvSpPr>
            <a:spLocks noGrp="1"/>
          </p:cNvSpPr>
          <p:nvPr>
            <p:ph type="title"/>
          </p:nvPr>
        </p:nvSpPr>
        <p:spPr>
          <a:xfrm>
            <a:off x="1280160" y="3931920"/>
            <a:ext cx="5029200" cy="1828800"/>
          </a:xfrm>
          <a:noFill/>
        </p:spPr>
        <p:txBody>
          <a:bodyPr/>
          <a:lstStyle/>
          <a:p>
            <a:r>
              <a:rPr lang="en-US" dirty="0"/>
              <a:t>ACCC/AVCA</a:t>
            </a:r>
            <a:br>
              <a:rPr lang="en-US" dirty="0"/>
            </a:br>
            <a:r>
              <a:rPr lang="en-US" dirty="0"/>
              <a:t>Certified doctors</a:t>
            </a:r>
          </a:p>
        </p:txBody>
      </p:sp>
      <p:pic>
        <p:nvPicPr>
          <p:cNvPr id="10" name="Picture Placeholder 9">
            <a:extLst>
              <a:ext uri="{FF2B5EF4-FFF2-40B4-BE49-F238E27FC236}">
                <a16:creationId xmlns:a16="http://schemas.microsoft.com/office/drawing/2014/main" id="{BECF1A23-A261-4AAE-CC4E-8520C2786F17}"/>
              </a:ext>
            </a:extLst>
          </p:cNvPr>
          <p:cNvPicPr>
            <a:picLocks noGrp="1" noChangeAspect="1"/>
          </p:cNvPicPr>
          <p:nvPr>
            <p:ph type="pic" sz="quarter" idx="14"/>
          </p:nvPr>
        </p:nvPicPr>
        <p:blipFill>
          <a:blip r:embed="rId3"/>
          <a:srcRect l="21860" r="21860"/>
          <a:stretch>
            <a:fillRect/>
          </a:stretch>
        </p:blipFill>
        <p:spPr/>
      </p:pic>
      <p:sp>
        <p:nvSpPr>
          <p:cNvPr id="4" name="TextBox 3">
            <a:extLst>
              <a:ext uri="{FF2B5EF4-FFF2-40B4-BE49-F238E27FC236}">
                <a16:creationId xmlns:a16="http://schemas.microsoft.com/office/drawing/2014/main" id="{62DB16A0-8E77-68D2-82B9-C0ED0FF4F038}"/>
              </a:ext>
            </a:extLst>
          </p:cNvPr>
          <p:cNvSpPr txBox="1"/>
          <p:nvPr/>
        </p:nvSpPr>
        <p:spPr>
          <a:xfrm>
            <a:off x="7086686" y="878301"/>
            <a:ext cx="4472041" cy="5101397"/>
          </a:xfrm>
          <a:prstGeom prst="rect">
            <a:avLst/>
          </a:prstGeom>
          <a:noFill/>
        </p:spPr>
        <p:txBody>
          <a:bodyPr wrap="square" rtlCol="0">
            <a:spAutoFit/>
          </a:bodyPr>
          <a:lstStyle/>
          <a:p>
            <a:pPr marL="285750" marR="0" lvl="0" indent="-285750">
              <a:spcBef>
                <a:spcPts val="300"/>
              </a:spcBef>
              <a:spcAft>
                <a:spcPts val="300"/>
              </a:spcAft>
              <a:buFont typeface="Courier New" panose="02070309020205020404" pitchFamily="49" charset="0"/>
              <a:buChar char="o"/>
            </a:pPr>
            <a:r>
              <a:rPr lang="en-US" sz="1800" cap="none" dirty="0">
                <a:effectLst/>
                <a:ea typeface="Calibri" panose="020F0502020204030204" pitchFamily="34" charset="0"/>
                <a:cs typeface="Times New Roman" panose="02020603050405020304" pitchFamily="18" charset="0"/>
              </a:rPr>
              <a:t>Licensed doctor of veterinary medicine or a licensed doctor of chiropractic</a:t>
            </a:r>
          </a:p>
          <a:p>
            <a:pPr marL="285750" marR="0" lvl="0" indent="-285750">
              <a:spcBef>
                <a:spcPts val="300"/>
              </a:spcBef>
              <a:spcAft>
                <a:spcPts val="300"/>
              </a:spcAft>
              <a:buFont typeface="Courier New" panose="02070309020205020404" pitchFamily="49" charset="0"/>
              <a:buChar char="o"/>
            </a:pPr>
            <a:r>
              <a:rPr lang="en-US" dirty="0">
                <a:ea typeface="Calibri" panose="020F0502020204030204" pitchFamily="34" charset="0"/>
                <a:cs typeface="Times New Roman" panose="02020603050405020304" pitchFamily="18" charset="0"/>
              </a:rPr>
              <a:t>S</a:t>
            </a:r>
            <a:r>
              <a:rPr lang="en-US" sz="1800" cap="none" dirty="0">
                <a:effectLst/>
                <a:ea typeface="Calibri" panose="020F0502020204030204" pitchFamily="34" charset="0"/>
                <a:cs typeface="Times New Roman" panose="02020603050405020304" pitchFamily="18" charset="0"/>
              </a:rPr>
              <a:t>uccessfully completed an AVCA approved postgraduate basic animal chiropractic program</a:t>
            </a:r>
          </a:p>
          <a:p>
            <a:pPr marL="285750" marR="0" lvl="0" indent="-285750">
              <a:spcBef>
                <a:spcPts val="300"/>
              </a:spcBef>
              <a:spcAft>
                <a:spcPts val="300"/>
              </a:spcAft>
              <a:buFont typeface="Courier New" panose="02070309020205020404" pitchFamily="49" charset="0"/>
              <a:buChar char="o"/>
            </a:pPr>
            <a:r>
              <a:rPr lang="en-US" dirty="0">
                <a:ea typeface="Calibri" panose="020F0502020204030204" pitchFamily="34" charset="0"/>
                <a:cs typeface="Times New Roman" panose="02020603050405020304" pitchFamily="18" charset="0"/>
              </a:rPr>
              <a:t>P</a:t>
            </a:r>
            <a:r>
              <a:rPr lang="en-US" sz="1800" cap="none" dirty="0">
                <a:effectLst/>
                <a:ea typeface="Calibri" panose="020F0502020204030204" pitchFamily="34" charset="0"/>
                <a:cs typeface="Times New Roman" panose="02020603050405020304" pitchFamily="18" charset="0"/>
              </a:rPr>
              <a:t>assed the ACCC/AVCA certification examinations</a:t>
            </a:r>
          </a:p>
          <a:p>
            <a:pPr marL="285750" marR="0" lvl="0" indent="-285750">
              <a:spcBef>
                <a:spcPts val="300"/>
              </a:spcBef>
              <a:spcAft>
                <a:spcPts val="300"/>
              </a:spcAft>
              <a:buFont typeface="Courier New" panose="02070309020205020404" pitchFamily="49" charset="0"/>
              <a:buChar char="o"/>
            </a:pPr>
            <a:r>
              <a:rPr lang="en-US" sz="1800" cap="none" dirty="0" err="1">
                <a:effectLst/>
                <a:ea typeface="Calibri" panose="020F0502020204030204" pitchFamily="34" charset="0"/>
                <a:cs typeface="Times New Roman" panose="02020603050405020304" pitchFamily="18" charset="0"/>
              </a:rPr>
              <a:t>Certificants</a:t>
            </a:r>
            <a:r>
              <a:rPr lang="en-US" sz="1800" cap="none" dirty="0">
                <a:effectLst/>
                <a:ea typeface="Calibri" panose="020F0502020204030204" pitchFamily="34" charset="0"/>
                <a:cs typeface="Times New Roman" panose="02020603050405020304" pitchFamily="18" charset="0"/>
              </a:rPr>
              <a:t> are required to practice animal chiropractic within the laws and regulations of their individual states/provinces</a:t>
            </a:r>
          </a:p>
          <a:p>
            <a:pPr marL="285750" marR="0" lvl="0" indent="-285750">
              <a:spcBef>
                <a:spcPts val="300"/>
              </a:spcBef>
              <a:spcAft>
                <a:spcPts val="300"/>
              </a:spcAft>
              <a:buFont typeface="Courier New" panose="02070309020205020404" pitchFamily="49" charset="0"/>
              <a:buChar char="o"/>
            </a:pPr>
            <a:r>
              <a:rPr lang="en-US" sz="1800" cap="none" dirty="0">
                <a:effectLst/>
                <a:ea typeface="Calibri" panose="020F0502020204030204" pitchFamily="34" charset="0"/>
                <a:cs typeface="Times New Roman" panose="02020603050405020304" pitchFamily="18" charset="0"/>
              </a:rPr>
              <a:t>Recertification is required to maintain the credential</a:t>
            </a:r>
          </a:p>
          <a:p>
            <a:pPr marL="742950" lvl="1" indent="-285750">
              <a:spcBef>
                <a:spcPts val="300"/>
              </a:spcBef>
              <a:spcAft>
                <a:spcPts val="300"/>
              </a:spcAft>
              <a:buFont typeface="Courier New" panose="02070309020205020404" pitchFamily="49" charset="0"/>
              <a:buChar char="o"/>
            </a:pPr>
            <a:r>
              <a:rPr lang="en-US" sz="1600" kern="100" cap="none" dirty="0">
                <a:effectLst/>
                <a:ea typeface="Calibri" panose="020F0502020204030204" pitchFamily="34" charset="0"/>
                <a:cs typeface="Times New Roman" panose="02020603050405020304" pitchFamily="18" charset="0"/>
              </a:rPr>
              <a:t>Continued competence demonstrates knowledge, skills, or ability to proficiently perform in the profession throughout the </a:t>
            </a:r>
            <a:r>
              <a:rPr lang="en-US" sz="1600" kern="100" cap="none" dirty="0" err="1">
                <a:effectLst/>
                <a:ea typeface="Calibri" panose="020F0502020204030204" pitchFamily="34" charset="0"/>
                <a:cs typeface="Times New Roman" panose="02020603050405020304" pitchFamily="18" charset="0"/>
              </a:rPr>
              <a:t>certificant's</a:t>
            </a:r>
            <a:r>
              <a:rPr lang="en-US" sz="1600" kern="100" cap="none" dirty="0">
                <a:effectLst/>
                <a:ea typeface="Calibri" panose="020F0502020204030204" pitchFamily="34" charset="0"/>
                <a:cs typeface="Times New Roman" panose="02020603050405020304" pitchFamily="18" charset="0"/>
              </a:rPr>
              <a:t> professional career</a:t>
            </a:r>
            <a:endParaRPr lang="en-US" sz="1600" cap="none" dirty="0">
              <a:effectLst/>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96576A1E-86A9-C433-EE96-5BE7EB1656E8}"/>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235477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9875-3D89-8A4D-66BC-ABBE5BBAB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9DA34-253F-42C0-2A38-51E1BF2A986C}"/>
              </a:ext>
            </a:extLst>
          </p:cNvPr>
          <p:cNvSpPr>
            <a:spLocks noGrp="1"/>
          </p:cNvSpPr>
          <p:nvPr>
            <p:ph type="title"/>
          </p:nvPr>
        </p:nvSpPr>
        <p:spPr>
          <a:xfrm>
            <a:off x="1280160" y="1097280"/>
            <a:ext cx="9821955" cy="527334"/>
          </a:xfrm>
          <a:noFill/>
        </p:spPr>
        <p:txBody>
          <a:bodyPr anchor="t" anchorCtr="0"/>
          <a:lstStyle/>
          <a:p>
            <a:r>
              <a:rPr lang="en-US" dirty="0"/>
              <a:t>Overview</a:t>
            </a:r>
          </a:p>
        </p:txBody>
      </p:sp>
      <p:sp>
        <p:nvSpPr>
          <p:cNvPr id="3" name="Content Placeholder 2">
            <a:extLst>
              <a:ext uri="{FF2B5EF4-FFF2-40B4-BE49-F238E27FC236}">
                <a16:creationId xmlns:a16="http://schemas.microsoft.com/office/drawing/2014/main" id="{E2CB82EF-8CB6-6589-D65B-2A5EC822FC4B}"/>
              </a:ext>
            </a:extLst>
          </p:cNvPr>
          <p:cNvSpPr>
            <a:spLocks noGrp="1"/>
          </p:cNvSpPr>
          <p:nvPr>
            <p:ph sz="half" idx="1"/>
          </p:nvPr>
        </p:nvSpPr>
        <p:spPr>
          <a:xfrm>
            <a:off x="1280160" y="1740023"/>
            <a:ext cx="4663440" cy="4322847"/>
          </a:xfrm>
          <a:solidFill>
            <a:schemeClr val="accent5">
              <a:lumMod val="20000"/>
              <a:lumOff val="80000"/>
            </a:schemeClr>
          </a:solidFill>
        </p:spPr>
        <p:txBody>
          <a:bodyPr vert="horz" lIns="365760" tIns="365760" rIns="365760" bIns="365760" rtlCol="0" anchor="t">
            <a:normAutofit fontScale="92500" lnSpcReduction="20000"/>
          </a:bodyPr>
          <a:lstStyle/>
          <a:p>
            <a:r>
              <a:rPr lang="en-US" dirty="0"/>
              <a:t>AVCA is pleased to contribute educational and helpful information to state boards/licensing agencies</a:t>
            </a:r>
          </a:p>
          <a:p>
            <a:r>
              <a:rPr lang="en-US" dirty="0"/>
              <a:t>AVCA has seen numerous approaches to appropriately regulating the practice of animal chiropractic</a:t>
            </a:r>
          </a:p>
          <a:p>
            <a:pPr lvl="1"/>
            <a:r>
              <a:rPr lang="en-US" dirty="0"/>
              <a:t>AVCA feels that it starts with educated, safe, ethical and professional practitioners</a:t>
            </a:r>
          </a:p>
          <a:p>
            <a:r>
              <a:rPr lang="en-US" cap="none" dirty="0" err="1"/>
              <a:t>Certificants</a:t>
            </a:r>
            <a:r>
              <a:rPr lang="en-US" cap="none" dirty="0"/>
              <a:t> are required to practice </a:t>
            </a:r>
            <a:r>
              <a:rPr lang="en-US" sz="1800" cap="none" dirty="0">
                <a:effectLst/>
                <a:ea typeface="Calibri" panose="020F0502020204030204" pitchFamily="34" charset="0"/>
                <a:cs typeface="Times New Roman" panose="02020603050405020304" pitchFamily="18" charset="0"/>
              </a:rPr>
              <a:t>within the laws and regulations of their individual state/provincial boards/regulatory bodies</a:t>
            </a:r>
            <a:endParaRPr lang="en-US" dirty="0"/>
          </a:p>
          <a:p>
            <a:r>
              <a:rPr lang="en-US" dirty="0"/>
              <a:t>ACCC/AVCA certification requires continuing education hours to maintain certification</a:t>
            </a:r>
          </a:p>
        </p:txBody>
      </p:sp>
      <p:sp>
        <p:nvSpPr>
          <p:cNvPr id="4" name="Content Placeholder 3">
            <a:extLst>
              <a:ext uri="{FF2B5EF4-FFF2-40B4-BE49-F238E27FC236}">
                <a16:creationId xmlns:a16="http://schemas.microsoft.com/office/drawing/2014/main" id="{0A6B5E99-0BAB-D01B-7B0D-0FF8E56DA4C2}"/>
              </a:ext>
            </a:extLst>
          </p:cNvPr>
          <p:cNvSpPr>
            <a:spLocks noGrp="1"/>
          </p:cNvSpPr>
          <p:nvPr>
            <p:ph sz="half" idx="2"/>
          </p:nvPr>
        </p:nvSpPr>
        <p:spPr>
          <a:xfrm>
            <a:off x="6309360" y="1740023"/>
            <a:ext cx="4663440" cy="4322847"/>
          </a:xfrm>
          <a:solidFill>
            <a:schemeClr val="accent5">
              <a:lumMod val="20000"/>
              <a:lumOff val="80000"/>
            </a:schemeClr>
          </a:solidFill>
        </p:spPr>
        <p:txBody>
          <a:bodyPr vert="horz" lIns="365760" tIns="365760" rIns="365760" bIns="365760" rtlCol="0" anchor="t">
            <a:normAutofit fontScale="92500" lnSpcReduction="20000"/>
          </a:bodyPr>
          <a:lstStyle/>
          <a:p>
            <a:r>
              <a:rPr lang="en-US" cap="none" dirty="0"/>
              <a:t>ACCC/AVCA abides by certification industry best practices</a:t>
            </a:r>
          </a:p>
          <a:p>
            <a:pPr lvl="1"/>
            <a:r>
              <a:rPr lang="en-US" dirty="0"/>
              <a:t>Certification is separate from membership</a:t>
            </a:r>
          </a:p>
          <a:p>
            <a:pPr lvl="1"/>
            <a:r>
              <a:rPr lang="en-US" cap="none" dirty="0"/>
              <a:t>No certification reciprocity</a:t>
            </a:r>
          </a:p>
          <a:p>
            <a:pPr lvl="2"/>
            <a:r>
              <a:rPr lang="en-US" cap="none" dirty="0"/>
              <a:t>Grandfathering is specifically prohibited in accreditation programs for certification organizations</a:t>
            </a:r>
          </a:p>
          <a:p>
            <a:pPr lvl="2"/>
            <a:r>
              <a:rPr lang="en-US" dirty="0"/>
              <a:t>no two certification programs are identical</a:t>
            </a:r>
            <a:endParaRPr lang="en-US" cap="none" dirty="0"/>
          </a:p>
          <a:p>
            <a:r>
              <a:rPr lang="en-US" cap="none" dirty="0"/>
              <a:t>ACCC/AVCA </a:t>
            </a:r>
            <a:r>
              <a:rPr lang="en-US" sz="1800" cap="none" dirty="0">
                <a:effectLst/>
                <a:ea typeface="Calibri" panose="020F0502020204030204" pitchFamily="34" charset="0"/>
                <a:cs typeface="Times New Roman" panose="02020603050405020304" pitchFamily="18" charset="0"/>
              </a:rPr>
              <a:t>shares a common purpose with the veterinary and chiropractic boards</a:t>
            </a:r>
          </a:p>
          <a:p>
            <a:pPr lvl="1"/>
            <a:r>
              <a:rPr lang="en-US" dirty="0">
                <a:effectLst/>
                <a:ea typeface="Calibri" panose="020F0502020204030204" pitchFamily="34" charset="0"/>
                <a:cs typeface="Times New Roman" panose="02020603050405020304" pitchFamily="18" charset="0"/>
              </a:rPr>
              <a:t>to promote and promulgate the practice of our individual professions</a:t>
            </a:r>
          </a:p>
          <a:p>
            <a:pPr lvl="1"/>
            <a:r>
              <a:rPr lang="en-US" dirty="0">
                <a:effectLst/>
                <a:ea typeface="Calibri" panose="020F0502020204030204" pitchFamily="34" charset="0"/>
                <a:cs typeface="Times New Roman" panose="02020603050405020304" pitchFamily="18" charset="0"/>
              </a:rPr>
              <a:t>to protect the public from those who do not have the necessary knowledge or training to practice</a:t>
            </a:r>
            <a:endParaRPr lang="en-US" cap="none"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E7BF27-FEE2-63C0-B8CB-98B65329EC0B}"/>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148017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9FA-84F2-3624-49D6-32B9E0363C56}"/>
              </a:ext>
            </a:extLst>
          </p:cNvPr>
          <p:cNvSpPr>
            <a:spLocks noGrp="1"/>
          </p:cNvSpPr>
          <p:nvPr>
            <p:ph type="title"/>
          </p:nvPr>
        </p:nvSpPr>
        <p:spPr>
          <a:xfrm>
            <a:off x="838200" y="1571346"/>
            <a:ext cx="10515600" cy="2308195"/>
          </a:xfrm>
          <a:noFill/>
        </p:spPr>
        <p:txBody>
          <a:bodyPr bIns="0" anchor="ctr" anchorCtr="0"/>
          <a:lstStyle/>
          <a:p>
            <a:r>
              <a:rPr lang="en-US" dirty="0"/>
              <a:t>Thank you</a:t>
            </a:r>
          </a:p>
        </p:txBody>
      </p:sp>
      <p:pic>
        <p:nvPicPr>
          <p:cNvPr id="14" name="Picture 13">
            <a:extLst>
              <a:ext uri="{FF2B5EF4-FFF2-40B4-BE49-F238E27FC236}">
                <a16:creationId xmlns:a16="http://schemas.microsoft.com/office/drawing/2014/main" id="{84C58942-A766-4A59-4CB2-4AE93F3E0197}"/>
              </a:ext>
            </a:extLst>
          </p:cNvPr>
          <p:cNvPicPr>
            <a:picLocks noChangeAspect="1"/>
          </p:cNvPicPr>
          <p:nvPr/>
        </p:nvPicPr>
        <p:blipFill>
          <a:blip r:embed="rId3"/>
          <a:stretch>
            <a:fillRect/>
          </a:stretch>
        </p:blipFill>
        <p:spPr>
          <a:xfrm>
            <a:off x="5410200" y="3727379"/>
            <a:ext cx="1371600" cy="1261872"/>
          </a:xfrm>
          <a:prstGeom prst="rect">
            <a:avLst/>
          </a:prstGeom>
        </p:spPr>
      </p:pic>
      <p:sp>
        <p:nvSpPr>
          <p:cNvPr id="3" name="TextBox 2">
            <a:extLst>
              <a:ext uri="{FF2B5EF4-FFF2-40B4-BE49-F238E27FC236}">
                <a16:creationId xmlns:a16="http://schemas.microsoft.com/office/drawing/2014/main" id="{5D5C4FEC-0DA2-A0AE-B014-108ABF770671}"/>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48752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745724" y="3931920"/>
            <a:ext cx="5563636" cy="1828800"/>
          </a:xfrm>
          <a:noFill/>
        </p:spPr>
        <p:txBody>
          <a:bodyPr/>
          <a:lstStyle/>
          <a:p>
            <a:r>
              <a:rPr lang="en-US" dirty="0"/>
              <a:t>Gerald Johnson, DVM</a:t>
            </a:r>
          </a:p>
        </p:txBody>
      </p:sp>
      <p:pic>
        <p:nvPicPr>
          <p:cNvPr id="9" name="Picture Placeholder 8">
            <a:extLst>
              <a:ext uri="{FF2B5EF4-FFF2-40B4-BE49-F238E27FC236}">
                <a16:creationId xmlns:a16="http://schemas.microsoft.com/office/drawing/2014/main" id="{FADBA775-ECFD-288A-AD7F-0E47FD20A054}"/>
              </a:ext>
            </a:extLst>
          </p:cNvPr>
          <p:cNvPicPr>
            <a:picLocks noGrp="1" noChangeAspect="1"/>
          </p:cNvPicPr>
          <p:nvPr>
            <p:ph type="pic" sz="quarter" idx="14"/>
          </p:nvPr>
        </p:nvPicPr>
        <p:blipFill>
          <a:blip r:embed="rId3"/>
          <a:srcRect t="11083" b="11083"/>
          <a:stretch>
            <a:fillRect/>
          </a:stretch>
        </p:blipFill>
        <p:spPr/>
      </p:pic>
      <p:sp>
        <p:nvSpPr>
          <p:cNvPr id="11" name="TextBox 10">
            <a:extLst>
              <a:ext uri="{FF2B5EF4-FFF2-40B4-BE49-F238E27FC236}">
                <a16:creationId xmlns:a16="http://schemas.microsoft.com/office/drawing/2014/main" id="{55BFB2BB-7488-5464-A9AD-23A909E5B02C}"/>
              </a:ext>
            </a:extLst>
          </p:cNvPr>
          <p:cNvSpPr txBox="1"/>
          <p:nvPr/>
        </p:nvSpPr>
        <p:spPr>
          <a:xfrm>
            <a:off x="7155402" y="337610"/>
            <a:ext cx="4848499" cy="6309420"/>
          </a:xfrm>
          <a:prstGeom prst="rect">
            <a:avLst/>
          </a:prstGeom>
          <a:noFill/>
        </p:spPr>
        <p:txBody>
          <a:bodyPr wrap="square" rtlCol="0">
            <a:spAutoFit/>
          </a:bodyPr>
          <a:lstStyle/>
          <a:p>
            <a:pPr marL="0" marR="0"/>
            <a:r>
              <a:rPr lang="en-US" sz="1400" kern="100" dirty="0">
                <a:effectLst/>
                <a:ea typeface="Calibri" panose="020F0502020204030204" pitchFamily="34" charset="0"/>
                <a:cs typeface="Times New Roman" panose="02020603050405020304" pitchFamily="18" charset="0"/>
              </a:rPr>
              <a:t>University of Florida – Doctor of Veterinary Medicine (1982)</a:t>
            </a:r>
          </a:p>
          <a:p>
            <a:pPr marL="0" marR="0"/>
            <a:r>
              <a:rPr lang="en-US" sz="1400" kern="100" dirty="0">
                <a:effectLst/>
                <a:ea typeface="Calibri" panose="020F0502020204030204" pitchFamily="34" charset="0"/>
                <a:cs typeface="Times New Roman" panose="02020603050405020304" pitchFamily="18" charset="0"/>
              </a:rPr>
              <a:t>Certification: Animal Chiropractic – ACCC/AVCA (2002)</a:t>
            </a:r>
          </a:p>
          <a:p>
            <a:pPr marL="0" marR="0"/>
            <a:r>
              <a:rPr lang="en-US" sz="1400" kern="100" dirty="0">
                <a:effectLst/>
                <a:ea typeface="Calibri" panose="020F0502020204030204" pitchFamily="34" charset="0"/>
                <a:cs typeface="Times New Roman" panose="02020603050405020304" pitchFamily="18" charset="0"/>
              </a:rPr>
              <a:t>Certification: Veterinary Acupuncture – IVAS (1992)</a:t>
            </a:r>
          </a:p>
          <a:p>
            <a:pPr marL="0" marR="0"/>
            <a:r>
              <a:rPr lang="en-US" sz="1400" kern="100" dirty="0">
                <a:effectLst/>
                <a:ea typeface="Calibri" panose="020F0502020204030204" pitchFamily="34" charset="0"/>
                <a:cs typeface="Times New Roman" panose="02020603050405020304" pitchFamily="18" charset="0"/>
              </a:rPr>
              <a:t>Certification: Traditional Chinese Veterinary Medicine (2006)</a:t>
            </a:r>
          </a:p>
          <a:p>
            <a:pPr marL="0" marR="0"/>
            <a:r>
              <a:rPr lang="en-US" sz="1400" kern="100" dirty="0">
                <a:effectLst/>
                <a:ea typeface="Calibri" panose="020F0502020204030204" pitchFamily="34" charset="0"/>
                <a:cs typeface="Times New Roman" panose="02020603050405020304" pitchFamily="18" charset="0"/>
              </a:rPr>
              <a:t>Certification: Homeopathy (2002)</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Silverthorn Animal Clinic, Springhill, Florida (1982-current)</a:t>
            </a:r>
          </a:p>
          <a:p>
            <a:pPr marL="0" marR="0"/>
            <a:r>
              <a:rPr lang="en-US" sz="1400" kern="100" dirty="0">
                <a:effectLst/>
                <a:ea typeface="Calibri" panose="020F0502020204030204" pitchFamily="34" charset="0"/>
                <a:cs typeface="Times New Roman" panose="02020603050405020304" pitchFamily="18" charset="0"/>
              </a:rPr>
              <a:t>Small Animal Medicine, Surgery, and Alternative Veterinary Medicine</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University Of Florida Veterinary College Admissions Committee (2018-2024)</a:t>
            </a:r>
          </a:p>
          <a:p>
            <a:pPr marL="0" marR="0"/>
            <a:r>
              <a:rPr lang="en-US" sz="1400" kern="100" dirty="0">
                <a:effectLst/>
                <a:ea typeface="Calibri" panose="020F0502020204030204" pitchFamily="34" charset="0"/>
                <a:cs typeface="Times New Roman" panose="02020603050405020304" pitchFamily="18" charset="0"/>
              </a:rPr>
              <a:t>Weekly radio show (pet health and preventative care) WWJB, Brooksville, Florida</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American Veterinary </a:t>
            </a:r>
            <a:r>
              <a:rPr lang="en-US" sz="1400" kern="100" dirty="0">
                <a:ea typeface="Calibri" panose="020F0502020204030204" pitchFamily="34" charset="0"/>
                <a:cs typeface="Times New Roman" panose="02020603050405020304" pitchFamily="18" charset="0"/>
              </a:rPr>
              <a:t>Medical Association (AVMA)</a:t>
            </a:r>
          </a:p>
          <a:p>
            <a:pPr marL="0" marR="0"/>
            <a:r>
              <a:rPr lang="en-US" sz="1400" kern="100" dirty="0">
                <a:effectLst/>
                <a:ea typeface="Calibri" panose="020F0502020204030204" pitchFamily="34" charset="0"/>
                <a:cs typeface="Times New Roman" panose="02020603050405020304" pitchFamily="18" charset="0"/>
              </a:rPr>
              <a:t>Florida Veterinary Medical Association (FVMA)</a:t>
            </a:r>
          </a:p>
          <a:p>
            <a:pPr marL="0" marR="0"/>
            <a:r>
              <a:rPr lang="en-US" sz="1400" kern="100" dirty="0">
                <a:ea typeface="Calibri" panose="020F0502020204030204" pitchFamily="34" charset="0"/>
                <a:cs typeface="Times New Roman" panose="02020603050405020304" pitchFamily="18" charset="0"/>
              </a:rPr>
              <a:t>Society of Theriogenology (SFT)</a:t>
            </a:r>
          </a:p>
          <a:p>
            <a:pPr marL="0" marR="0"/>
            <a:r>
              <a:rPr lang="en-US" sz="1400" kern="100" dirty="0">
                <a:ea typeface="Calibri" panose="020F0502020204030204" pitchFamily="34" charset="0"/>
                <a:cs typeface="Times New Roman" panose="02020603050405020304" pitchFamily="18" charset="0"/>
              </a:rPr>
              <a:t>American Veterinary Acupuncture Association (AVAA)</a:t>
            </a:r>
          </a:p>
          <a:p>
            <a:pPr marL="0" marR="0"/>
            <a:r>
              <a:rPr lang="en-US" sz="1400" kern="100" dirty="0">
                <a:ea typeface="Calibri" panose="020F0502020204030204" pitchFamily="34" charset="0"/>
                <a:cs typeface="Times New Roman" panose="02020603050405020304" pitchFamily="18" charset="0"/>
              </a:rPr>
              <a:t>International Veterinary Acupuncture Association (IVAS)</a:t>
            </a:r>
          </a:p>
          <a:p>
            <a:pPr marL="0" marR="0"/>
            <a:endParaRPr lang="en-US" sz="1400" kern="100" dirty="0">
              <a:ea typeface="Calibri" panose="020F0502020204030204" pitchFamily="34" charset="0"/>
              <a:cs typeface="Times New Roman" panose="02020603050405020304" pitchFamily="18" charset="0"/>
            </a:endParaRPr>
          </a:p>
          <a:p>
            <a:pPr marL="0" marR="0"/>
            <a:r>
              <a:rPr lang="en-US" sz="1400" kern="100" dirty="0">
                <a:effectLst/>
                <a:ea typeface="Calibri" panose="020F0502020204030204" pitchFamily="34" charset="0"/>
                <a:cs typeface="Times New Roman" panose="02020603050405020304" pitchFamily="18" charset="0"/>
              </a:rPr>
              <a:t>American Veterinary Chiropractic Association (AVCA)</a:t>
            </a:r>
          </a:p>
          <a:p>
            <a:pPr marL="0" marR="0"/>
            <a:r>
              <a:rPr lang="en-US" sz="1400" kern="100" dirty="0">
                <a:effectLst/>
                <a:ea typeface="Calibri" panose="020F0502020204030204" pitchFamily="34" charset="0"/>
                <a:cs typeface="Times New Roman" panose="02020603050405020304" pitchFamily="18" charset="0"/>
              </a:rPr>
              <a:t>Board Director 2018-2021</a:t>
            </a:r>
          </a:p>
          <a:p>
            <a:pPr marL="0" marR="0"/>
            <a:r>
              <a:rPr lang="en-US" sz="1400" kern="100" dirty="0">
                <a:effectLst/>
                <a:ea typeface="Calibri" panose="020F0502020204030204" pitchFamily="34" charset="0"/>
                <a:cs typeface="Times New Roman" panose="02020603050405020304" pitchFamily="18" charset="0"/>
              </a:rPr>
              <a:t>Secretary-Treasurer 2021-2023</a:t>
            </a:r>
          </a:p>
          <a:p>
            <a:pPr marL="0" marR="0"/>
            <a:r>
              <a:rPr lang="en-US" sz="1400" kern="100" dirty="0">
                <a:effectLst/>
                <a:ea typeface="Calibri" panose="020F0502020204030204" pitchFamily="34" charset="0"/>
                <a:cs typeface="Times New Roman" panose="02020603050405020304" pitchFamily="18" charset="0"/>
              </a:rPr>
              <a:t>President Elect 2023-2025</a:t>
            </a:r>
          </a:p>
          <a:p>
            <a:pPr marL="0" marR="0"/>
            <a:r>
              <a:rPr lang="en-US" sz="1400" kern="100" dirty="0">
                <a:effectLst/>
                <a:ea typeface="Calibri" panose="020F0502020204030204" pitchFamily="34" charset="0"/>
                <a:cs typeface="Times New Roman" panose="02020603050405020304" pitchFamily="18" charset="0"/>
              </a:rPr>
              <a:t>Education Committee 2018-Current</a:t>
            </a:r>
          </a:p>
          <a:p>
            <a:pPr marL="0" marR="0"/>
            <a:endParaRPr lang="en-US" sz="1400" kern="100" dirty="0">
              <a:effectLst/>
              <a:ea typeface="Calibri" panose="020F0502020204030204" pitchFamily="34" charset="0"/>
              <a:cs typeface="Times New Roman" panose="02020603050405020304" pitchFamily="18" charset="0"/>
            </a:endParaRPr>
          </a:p>
          <a:p>
            <a:pPr marL="0" marR="0"/>
            <a:r>
              <a:rPr lang="en-US" sz="1400" kern="100" dirty="0">
                <a:effectLst/>
                <a:ea typeface="Calibri" panose="020F0502020204030204" pitchFamily="34" charset="0"/>
                <a:cs typeface="Times New Roman" panose="02020603050405020304" pitchFamily="18" charset="0"/>
              </a:rPr>
              <a:t>Animal Chiropractic Certification Commission (ACCC)</a:t>
            </a:r>
          </a:p>
          <a:p>
            <a:pPr marL="0" marR="0"/>
            <a:r>
              <a:rPr lang="en-US" sz="1400" kern="100" dirty="0">
                <a:effectLst/>
                <a:ea typeface="Calibri" panose="020F0502020204030204" pitchFamily="34" charset="0"/>
                <a:cs typeface="Times New Roman" panose="02020603050405020304" pitchFamily="18" charset="0"/>
              </a:rPr>
              <a:t>ACCC Commissioner 2016-2018</a:t>
            </a:r>
          </a:p>
          <a:p>
            <a:pPr marL="0" marR="0"/>
            <a:r>
              <a:rPr lang="en-US" sz="1400" kern="100" dirty="0">
                <a:effectLst/>
                <a:ea typeface="Calibri" panose="020F0502020204030204" pitchFamily="34" charset="0"/>
                <a:cs typeface="Times New Roman" panose="02020603050405020304" pitchFamily="18" charset="0"/>
              </a:rPr>
              <a:t>Examiner 2012-current</a:t>
            </a:r>
          </a:p>
        </p:txBody>
      </p:sp>
      <p:sp>
        <p:nvSpPr>
          <p:cNvPr id="3" name="TextBox 2">
            <a:extLst>
              <a:ext uri="{FF2B5EF4-FFF2-40B4-BE49-F238E27FC236}">
                <a16:creationId xmlns:a16="http://schemas.microsoft.com/office/drawing/2014/main" id="{3D962922-C887-A9C4-973A-60C292F656E1}"/>
              </a:ext>
            </a:extLst>
          </p:cNvPr>
          <p:cNvSpPr txBox="1"/>
          <p:nvPr/>
        </p:nvSpPr>
        <p:spPr>
          <a:xfrm>
            <a:off x="266884" y="6416198"/>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273724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BAC0-D4F0-1258-E6AF-5CB650812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AB4B6-6B9F-0D60-EA28-E9A2441CBC8D}"/>
              </a:ext>
            </a:extLst>
          </p:cNvPr>
          <p:cNvSpPr>
            <a:spLocks noGrp="1"/>
          </p:cNvSpPr>
          <p:nvPr>
            <p:ph type="title"/>
          </p:nvPr>
        </p:nvSpPr>
        <p:spPr>
          <a:xfrm>
            <a:off x="1280160" y="3931920"/>
            <a:ext cx="5029200" cy="1828800"/>
          </a:xfrm>
          <a:noFill/>
        </p:spPr>
        <p:txBody>
          <a:bodyPr/>
          <a:lstStyle/>
          <a:p>
            <a:r>
              <a:rPr lang="en-US" dirty="0"/>
              <a:t>Jon </a:t>
            </a:r>
            <a:r>
              <a:rPr lang="en-US" dirty="0" err="1"/>
              <a:t>Zeagler</a:t>
            </a:r>
            <a:r>
              <a:rPr lang="en-US" dirty="0"/>
              <a:t>, DC</a:t>
            </a:r>
          </a:p>
        </p:txBody>
      </p:sp>
      <p:sp>
        <p:nvSpPr>
          <p:cNvPr id="11" name="TextBox 10">
            <a:extLst>
              <a:ext uri="{FF2B5EF4-FFF2-40B4-BE49-F238E27FC236}">
                <a16:creationId xmlns:a16="http://schemas.microsoft.com/office/drawing/2014/main" id="{A971D2D8-8B4A-8E13-A778-44B8D03DC7EB}"/>
              </a:ext>
            </a:extLst>
          </p:cNvPr>
          <p:cNvSpPr txBox="1"/>
          <p:nvPr/>
        </p:nvSpPr>
        <p:spPr>
          <a:xfrm>
            <a:off x="6998564" y="347678"/>
            <a:ext cx="4959658" cy="6304290"/>
          </a:xfrm>
          <a:prstGeom prst="rect">
            <a:avLst/>
          </a:prstGeom>
          <a:noFill/>
        </p:spPr>
        <p:txBody>
          <a:bodyPr wrap="square" rtlCol="0">
            <a:spAutoFit/>
          </a:bodyPr>
          <a:lstStyle/>
          <a:p>
            <a:pPr marL="0" marR="0"/>
            <a:r>
              <a:rPr lang="en-US" sz="1400" kern="100" dirty="0">
                <a:effectLst/>
                <a:ea typeface="Calibri" panose="020F0502020204030204" pitchFamily="34" charset="0"/>
                <a:cs typeface="Times New Roman" panose="02020603050405020304" pitchFamily="18" charset="0"/>
              </a:rPr>
              <a:t>Logan College of Chiropractic – Doctor of Chiropractic (2000)</a:t>
            </a:r>
          </a:p>
          <a:p>
            <a:pPr marL="0" marR="0"/>
            <a:r>
              <a:rPr lang="en-US" sz="1400" kern="100" dirty="0">
                <a:effectLst/>
                <a:ea typeface="Calibri" panose="020F0502020204030204" pitchFamily="34" charset="0"/>
                <a:cs typeface="Times New Roman" panose="02020603050405020304" pitchFamily="18" charset="0"/>
              </a:rPr>
              <a:t>Carrick Institute/Chiropractic Neurology Diplomat (2000)</a:t>
            </a:r>
          </a:p>
          <a:p>
            <a:r>
              <a:rPr lang="en-US" sz="1400" kern="100" dirty="0">
                <a:effectLst/>
                <a:ea typeface="Calibri" panose="020F0502020204030204" pitchFamily="34" charset="0"/>
                <a:cs typeface="Times New Roman" panose="02020603050405020304" pitchFamily="18" charset="0"/>
              </a:rPr>
              <a:t>Certification: Animal Chiropractic – ACCC/AVCA (2011)</a:t>
            </a:r>
          </a:p>
          <a:p>
            <a:pPr marL="0" marR="0"/>
            <a:endParaRPr lang="en-US" sz="1400" kern="100" dirty="0">
              <a:effectLst/>
              <a:ea typeface="Calibri" panose="020F0502020204030204" pitchFamily="34" charset="0"/>
              <a:cs typeface="Times New Roman" panose="02020603050405020304" pitchFamily="18" charset="0"/>
            </a:endParaRPr>
          </a:p>
          <a:p>
            <a:pPr marL="0" marR="0"/>
            <a:r>
              <a:rPr lang="en-US" sz="1400" kern="100" dirty="0">
                <a:effectLst/>
                <a:ea typeface="Calibri" panose="020F0502020204030204" pitchFamily="34" charset="0"/>
                <a:cs typeface="Times New Roman" panose="02020603050405020304" pitchFamily="18" charset="0"/>
              </a:rPr>
              <a:t>Trinity Chiropractic Clinic, Natchitoches, Louisiana</a:t>
            </a:r>
          </a:p>
          <a:p>
            <a:pPr marL="0" marR="0"/>
            <a:r>
              <a:rPr lang="en-US" sz="1400" kern="100" dirty="0">
                <a:effectLst/>
                <a:ea typeface="Calibri" panose="020F0502020204030204" pitchFamily="34" charset="0"/>
                <a:cs typeface="Times New Roman" panose="02020603050405020304" pitchFamily="18" charset="0"/>
              </a:rPr>
              <a:t>2000-2019 (Owner)</a:t>
            </a:r>
          </a:p>
          <a:p>
            <a:pPr marL="0" marR="0"/>
            <a:r>
              <a:rPr lang="en-US" sz="1400" kern="100" dirty="0">
                <a:effectLst/>
                <a:ea typeface="Calibri" panose="020F0502020204030204" pitchFamily="34" charset="0"/>
                <a:cs typeface="Times New Roman" panose="02020603050405020304" pitchFamily="18" charset="0"/>
              </a:rPr>
              <a:t>Trinity Integrated Health and Wellness Center, Natchitoches, Louisiana</a:t>
            </a:r>
          </a:p>
          <a:p>
            <a:pPr marL="0" marR="0"/>
            <a:r>
              <a:rPr lang="en-US" sz="1400" kern="100" dirty="0">
                <a:effectLst/>
                <a:ea typeface="Calibri" panose="020F0502020204030204" pitchFamily="34" charset="0"/>
                <a:cs typeface="Times New Roman" panose="02020603050405020304" pitchFamily="18" charset="0"/>
              </a:rPr>
              <a:t>2019-current (Owner)</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Louisiana Board of Chiropractic Examiners (LBCE) 2009-2021</a:t>
            </a:r>
          </a:p>
          <a:p>
            <a:pPr marL="0" marR="0"/>
            <a:r>
              <a:rPr lang="en-US" sz="1400" kern="100" dirty="0">
                <a:effectLst/>
                <a:ea typeface="Calibri" panose="020F0502020204030204" pitchFamily="34" charset="0"/>
                <a:cs typeface="Times New Roman" panose="02020603050405020304" pitchFamily="18" charset="0"/>
              </a:rPr>
              <a:t>Board 2009-2013</a:t>
            </a:r>
          </a:p>
          <a:p>
            <a:pPr marL="0" marR="0"/>
            <a:r>
              <a:rPr lang="en-US" sz="1400" kern="100" dirty="0">
                <a:effectLst/>
                <a:ea typeface="Calibri" panose="020F0502020204030204" pitchFamily="34" charset="0"/>
                <a:cs typeface="Times New Roman" panose="02020603050405020304" pitchFamily="18" charset="0"/>
              </a:rPr>
              <a:t>Secretary/Treasurer 2014-2016</a:t>
            </a:r>
          </a:p>
          <a:p>
            <a:pPr marL="0" marR="0"/>
            <a:r>
              <a:rPr lang="en-US" sz="1400" kern="100" dirty="0">
                <a:effectLst/>
                <a:ea typeface="Calibri" panose="020F0502020204030204" pitchFamily="34" charset="0"/>
                <a:cs typeface="Times New Roman" panose="02020603050405020304" pitchFamily="18" charset="0"/>
              </a:rPr>
              <a:t>President 2018-2020</a:t>
            </a:r>
          </a:p>
          <a:p>
            <a:pPr marL="0" marR="0"/>
            <a:r>
              <a:rPr lang="en-US" sz="1400" kern="100" dirty="0">
                <a:effectLst/>
                <a:ea typeface="Calibri" panose="020F0502020204030204" pitchFamily="34" charset="0"/>
                <a:cs typeface="Times New Roman" panose="02020603050405020304" pitchFamily="18" charset="0"/>
              </a:rPr>
              <a:t>Past President 2020-2021</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National Board of Chiropractic Examiners (NBCE) 2015-2020</a:t>
            </a:r>
          </a:p>
          <a:p>
            <a:pPr marL="0" marR="0"/>
            <a:r>
              <a:rPr lang="en-US" sz="1400" kern="100" dirty="0">
                <a:effectLst/>
                <a:ea typeface="Calibri" panose="020F0502020204030204" pitchFamily="34" charset="0"/>
                <a:cs typeface="Times New Roman" panose="02020603050405020304" pitchFamily="18" charset="0"/>
              </a:rPr>
              <a:t>Examiner and Test Committee</a:t>
            </a:r>
            <a:endParaRPr lang="en-US" sz="1400" kern="100" dirty="0">
              <a:solidFill>
                <a:srgbClr val="FF0000"/>
              </a:solidFill>
              <a:effectLst/>
              <a:ea typeface="Calibri" panose="020F0502020204030204" pitchFamily="34" charset="0"/>
              <a:cs typeface="Times New Roman" panose="02020603050405020304" pitchFamily="18" charset="0"/>
            </a:endParaRP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American Veterinary Chiropractic Association (AVCA) </a:t>
            </a:r>
          </a:p>
          <a:p>
            <a:pPr marL="0" marR="0"/>
            <a:r>
              <a:rPr lang="en-US" sz="1400" kern="100" dirty="0">
                <a:effectLst/>
                <a:ea typeface="Calibri" panose="020F0502020204030204" pitchFamily="34" charset="0"/>
                <a:cs typeface="Times New Roman" panose="02020603050405020304" pitchFamily="18" charset="0"/>
              </a:rPr>
              <a:t>President Elect 2016–2018</a:t>
            </a:r>
          </a:p>
          <a:p>
            <a:pPr marL="0" marR="0"/>
            <a:r>
              <a:rPr lang="en-US" sz="1400" kern="100" dirty="0">
                <a:effectLst/>
                <a:ea typeface="Calibri" panose="020F0502020204030204" pitchFamily="34" charset="0"/>
                <a:cs typeface="Times New Roman" panose="02020603050405020304" pitchFamily="18" charset="0"/>
              </a:rPr>
              <a:t>President 2018–2021</a:t>
            </a:r>
          </a:p>
          <a:p>
            <a:pPr marL="0" marR="0"/>
            <a:r>
              <a:rPr lang="en-US" sz="1400" kern="100" dirty="0">
                <a:effectLst/>
                <a:ea typeface="Calibri" panose="020F0502020204030204" pitchFamily="34" charset="0"/>
                <a:cs typeface="Times New Roman" panose="02020603050405020304" pitchFamily="18" charset="0"/>
              </a:rPr>
              <a:t>Immediate Past President 2021-2023</a:t>
            </a:r>
          </a:p>
          <a:p>
            <a:pPr marL="0" marR="0"/>
            <a:r>
              <a:rPr lang="en-US" sz="1400" kern="100" dirty="0">
                <a:effectLst/>
                <a:ea typeface="Calibri" panose="020F0502020204030204" pitchFamily="34" charset="0"/>
                <a:cs typeface="Times New Roman" panose="02020603050405020304" pitchFamily="18" charset="0"/>
              </a:rPr>
              <a:t>Education Committee 2016 - current</a:t>
            </a:r>
          </a:p>
          <a:p>
            <a:pPr marL="0" marR="0"/>
            <a:r>
              <a:rPr lang="en-US" sz="1400" kern="100" dirty="0">
                <a:effectLst/>
                <a:ea typeface="Calibri" panose="020F0502020204030204" pitchFamily="34" charset="0"/>
                <a:cs typeface="Times New Roman" panose="02020603050405020304" pitchFamily="18" charset="0"/>
              </a:rPr>
              <a:t> </a:t>
            </a:r>
          </a:p>
          <a:p>
            <a:pPr marL="0" marR="0"/>
            <a:r>
              <a:rPr lang="en-US" sz="1400" kern="100" dirty="0">
                <a:effectLst/>
                <a:ea typeface="Calibri" panose="020F0502020204030204" pitchFamily="34" charset="0"/>
                <a:cs typeface="Times New Roman" panose="02020603050405020304" pitchFamily="18" charset="0"/>
              </a:rPr>
              <a:t>Animal Chiropractic Certification Commission (ACCC)</a:t>
            </a:r>
          </a:p>
          <a:p>
            <a:pPr marL="0" marR="0">
              <a:spcAft>
                <a:spcPts val="1400"/>
              </a:spcAft>
            </a:pPr>
            <a:r>
              <a:rPr lang="en-US" sz="1400" kern="100" dirty="0">
                <a:effectLst/>
                <a:ea typeface="Calibri" panose="020F0502020204030204" pitchFamily="34" charset="0"/>
                <a:cs typeface="Times New Roman" panose="02020603050405020304" pitchFamily="18" charset="0"/>
              </a:rPr>
              <a:t>Examiner 2014-current</a:t>
            </a:r>
            <a:endParaRPr lang="en-US" sz="1400" kern="100" dirty="0">
              <a:ea typeface="Calibri" panose="020F0502020204030204" pitchFamily="34" charset="0"/>
              <a:cs typeface="Times New Roman" panose="02020603050405020304" pitchFamily="18" charset="0"/>
            </a:endParaRPr>
          </a:p>
          <a:p>
            <a:pPr marL="0" marR="0"/>
            <a:r>
              <a:rPr lang="en-US" sz="1400" kern="100" dirty="0">
                <a:effectLst/>
                <a:ea typeface="Calibri" panose="020F0502020204030204" pitchFamily="34" charset="0"/>
                <a:cs typeface="Times New Roman" panose="02020603050405020304" pitchFamily="18" charset="0"/>
              </a:rPr>
              <a:t>Chiropractic Association of Louisiana (CAL)</a:t>
            </a:r>
          </a:p>
          <a:p>
            <a:pPr marL="0" marR="0"/>
            <a:r>
              <a:rPr lang="en-US" sz="1400" kern="100" dirty="0">
                <a:effectLst/>
                <a:ea typeface="Calibri" panose="020F0502020204030204" pitchFamily="34" charset="0"/>
                <a:cs typeface="Times New Roman" panose="02020603050405020304" pitchFamily="18" charset="0"/>
              </a:rPr>
              <a:t>Board of Directors 2006-2008</a:t>
            </a:r>
          </a:p>
        </p:txBody>
      </p:sp>
      <p:pic>
        <p:nvPicPr>
          <p:cNvPr id="12" name="Picture Placeholder 11">
            <a:extLst>
              <a:ext uri="{FF2B5EF4-FFF2-40B4-BE49-F238E27FC236}">
                <a16:creationId xmlns:a16="http://schemas.microsoft.com/office/drawing/2014/main" id="{1522BF69-E045-1AAE-487D-A7A172A26146}"/>
              </a:ext>
            </a:extLst>
          </p:cNvPr>
          <p:cNvPicPr>
            <a:picLocks noGrp="1" noChangeAspect="1"/>
          </p:cNvPicPr>
          <p:nvPr>
            <p:ph type="pic" sz="quarter" idx="14"/>
          </p:nvPr>
        </p:nvPicPr>
        <p:blipFill>
          <a:blip r:embed="rId3"/>
          <a:srcRect l="3842" r="3842"/>
          <a:stretch>
            <a:fillRect/>
          </a:stretch>
        </p:blipFill>
        <p:spPr/>
      </p:pic>
      <p:sp>
        <p:nvSpPr>
          <p:cNvPr id="4" name="TextBox 3">
            <a:extLst>
              <a:ext uri="{FF2B5EF4-FFF2-40B4-BE49-F238E27FC236}">
                <a16:creationId xmlns:a16="http://schemas.microsoft.com/office/drawing/2014/main" id="{46B0E8B6-9CA9-E407-E82A-C3CE74E02A1A}"/>
              </a:ext>
            </a:extLst>
          </p:cNvPr>
          <p:cNvSpPr txBox="1"/>
          <p:nvPr/>
        </p:nvSpPr>
        <p:spPr>
          <a:xfrm>
            <a:off x="266884" y="6416198"/>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324493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408589" y="1137112"/>
            <a:ext cx="4114800" cy="5025944"/>
          </a:xfrm>
        </p:spPr>
        <p:txBody>
          <a:bodyPr vert="horz" lIns="0" tIns="0" rIns="0" bIns="0" rtlCol="0" anchor="t">
            <a:noAutofit/>
          </a:bodyPr>
          <a:lstStyle/>
          <a:p>
            <a:r>
              <a:rPr lang="en-US" sz="1800" dirty="0"/>
              <a:t>American Veterinary Chiropractic Association (AVCA)</a:t>
            </a:r>
          </a:p>
          <a:p>
            <a:r>
              <a:rPr lang="en-US" sz="1800" dirty="0"/>
              <a:t>Animal Chiropractic Certification Commission (ACCC)</a:t>
            </a:r>
          </a:p>
          <a:p>
            <a:r>
              <a:rPr lang="en-US" sz="1800" dirty="0"/>
              <a:t>AVCA Education Committee</a:t>
            </a:r>
          </a:p>
          <a:p>
            <a:r>
              <a:rPr lang="en-US" sz="1800" dirty="0"/>
              <a:t>What is Certification</a:t>
            </a:r>
          </a:p>
          <a:p>
            <a:pPr lvl="1"/>
            <a:r>
              <a:rPr lang="en-US" sz="1600" dirty="0"/>
              <a:t>Difference Between Professional Certification &amp; Curriculum Certificate</a:t>
            </a:r>
          </a:p>
          <a:p>
            <a:r>
              <a:rPr lang="en-US" sz="1800" dirty="0"/>
              <a:t>Basic Program Requirements</a:t>
            </a:r>
          </a:p>
          <a:p>
            <a:r>
              <a:rPr lang="en-US" sz="1800" dirty="0"/>
              <a:t>Professional Practice Analysis (PPA)</a:t>
            </a:r>
          </a:p>
          <a:p>
            <a:pPr lvl="1"/>
            <a:r>
              <a:rPr lang="en-US" sz="1600" dirty="0"/>
              <a:t>Certification Examination</a:t>
            </a:r>
          </a:p>
          <a:p>
            <a:r>
              <a:rPr lang="en-US" sz="1800" dirty="0"/>
              <a:t>ACCC/AVCA Certified Doctors</a:t>
            </a:r>
          </a:p>
          <a:p>
            <a:r>
              <a:rPr lang="en-US" sz="1800" dirty="0"/>
              <a:t>Overview</a:t>
            </a:r>
          </a:p>
        </p:txBody>
      </p:sp>
      <p:pic>
        <p:nvPicPr>
          <p:cNvPr id="16" name="Picture 15">
            <a:extLst>
              <a:ext uri="{FF2B5EF4-FFF2-40B4-BE49-F238E27FC236}">
                <a16:creationId xmlns:a16="http://schemas.microsoft.com/office/drawing/2014/main" id="{B6EBA8E9-20BD-BD0A-C215-4631539635FD}"/>
              </a:ext>
            </a:extLst>
          </p:cNvPr>
          <p:cNvPicPr>
            <a:picLocks noChangeAspect="1"/>
          </p:cNvPicPr>
          <p:nvPr/>
        </p:nvPicPr>
        <p:blipFill>
          <a:blip r:embed="rId3"/>
          <a:stretch>
            <a:fillRect/>
          </a:stretch>
        </p:blipFill>
        <p:spPr>
          <a:xfrm>
            <a:off x="7294587" y="1973421"/>
            <a:ext cx="3064910" cy="2819717"/>
          </a:xfrm>
          <a:prstGeom prst="rect">
            <a:avLst/>
          </a:prstGeom>
        </p:spPr>
      </p:pic>
      <p:sp>
        <p:nvSpPr>
          <p:cNvPr id="4" name="TextBox 3">
            <a:extLst>
              <a:ext uri="{FF2B5EF4-FFF2-40B4-BE49-F238E27FC236}">
                <a16:creationId xmlns:a16="http://schemas.microsoft.com/office/drawing/2014/main" id="{219D0182-9363-71DE-8E5B-3DBEB3AC3799}"/>
              </a:ext>
            </a:extLst>
          </p:cNvPr>
          <p:cNvSpPr txBox="1"/>
          <p:nvPr/>
        </p:nvSpPr>
        <p:spPr>
          <a:xfrm>
            <a:off x="266884" y="6416198"/>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291086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9DC02D-4BC7-4C24-ABBE-0C4A9721A83D}"/>
              </a:ext>
            </a:extLst>
          </p:cNvPr>
          <p:cNvSpPr/>
          <p:nvPr/>
        </p:nvSpPr>
        <p:spPr>
          <a:xfrm>
            <a:off x="3266167" y="2659322"/>
            <a:ext cx="2111433" cy="2024149"/>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AVCA</a:t>
            </a:r>
          </a:p>
          <a:p>
            <a:pPr algn="ctr"/>
            <a:r>
              <a:rPr lang="en-US" dirty="0">
                <a:solidFill>
                  <a:schemeClr val="tx1"/>
                </a:solidFill>
              </a:rPr>
              <a:t>Members</a:t>
            </a:r>
          </a:p>
        </p:txBody>
      </p:sp>
      <p:sp>
        <p:nvSpPr>
          <p:cNvPr id="7" name="Oval 6">
            <a:extLst>
              <a:ext uri="{FF2B5EF4-FFF2-40B4-BE49-F238E27FC236}">
                <a16:creationId xmlns:a16="http://schemas.microsoft.com/office/drawing/2014/main" id="{36D2D614-2BA7-4339-D4EA-BF38928D7BC4}"/>
              </a:ext>
            </a:extLst>
          </p:cNvPr>
          <p:cNvSpPr/>
          <p:nvPr/>
        </p:nvSpPr>
        <p:spPr>
          <a:xfrm>
            <a:off x="9619869" y="2634293"/>
            <a:ext cx="1657951" cy="1589413"/>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AVCA Certified Doctors</a:t>
            </a:r>
          </a:p>
        </p:txBody>
      </p:sp>
      <p:sp>
        <p:nvSpPr>
          <p:cNvPr id="13" name="Rectangle: Rounded Corners 12">
            <a:extLst>
              <a:ext uri="{FF2B5EF4-FFF2-40B4-BE49-F238E27FC236}">
                <a16:creationId xmlns:a16="http://schemas.microsoft.com/office/drawing/2014/main" id="{A607FB92-FF56-3273-E464-3BCDBED3A67E}"/>
              </a:ext>
            </a:extLst>
          </p:cNvPr>
          <p:cNvSpPr/>
          <p:nvPr/>
        </p:nvSpPr>
        <p:spPr>
          <a:xfrm>
            <a:off x="7613850" y="2338214"/>
            <a:ext cx="3048000" cy="5588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Certification Examination</a:t>
            </a:r>
          </a:p>
        </p:txBody>
      </p:sp>
      <p:sp>
        <p:nvSpPr>
          <p:cNvPr id="14" name="Rectangle: Rounded Corners 13">
            <a:extLst>
              <a:ext uri="{FF2B5EF4-FFF2-40B4-BE49-F238E27FC236}">
                <a16:creationId xmlns:a16="http://schemas.microsoft.com/office/drawing/2014/main" id="{3A541185-D81A-40D9-755D-BEA5A2DC5803}"/>
              </a:ext>
            </a:extLst>
          </p:cNvPr>
          <p:cNvSpPr/>
          <p:nvPr/>
        </p:nvSpPr>
        <p:spPr>
          <a:xfrm>
            <a:off x="7613850" y="1576616"/>
            <a:ext cx="3048000" cy="5588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Professional Practice Analysis</a:t>
            </a:r>
          </a:p>
        </p:txBody>
      </p:sp>
      <p:sp>
        <p:nvSpPr>
          <p:cNvPr id="12" name="Rectangle: Rounded Corners 11">
            <a:extLst>
              <a:ext uri="{FF2B5EF4-FFF2-40B4-BE49-F238E27FC236}">
                <a16:creationId xmlns:a16="http://schemas.microsoft.com/office/drawing/2014/main" id="{B7D7FF9B-E794-4497-1DA5-D6543792CF03}"/>
              </a:ext>
            </a:extLst>
          </p:cNvPr>
          <p:cNvSpPr/>
          <p:nvPr/>
        </p:nvSpPr>
        <p:spPr>
          <a:xfrm>
            <a:off x="2085984" y="5566493"/>
            <a:ext cx="3048000" cy="5588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Seminar Approval for Recertification CE</a:t>
            </a:r>
          </a:p>
        </p:txBody>
      </p:sp>
      <p:sp>
        <p:nvSpPr>
          <p:cNvPr id="10" name="Rectangle: Rounded Corners 9">
            <a:extLst>
              <a:ext uri="{FF2B5EF4-FFF2-40B4-BE49-F238E27FC236}">
                <a16:creationId xmlns:a16="http://schemas.microsoft.com/office/drawing/2014/main" id="{F79E1F3B-6F50-FAA6-AAD8-9C9C3D45F9E2}"/>
              </a:ext>
            </a:extLst>
          </p:cNvPr>
          <p:cNvSpPr/>
          <p:nvPr/>
        </p:nvSpPr>
        <p:spPr>
          <a:xfrm>
            <a:off x="2841039" y="4910033"/>
            <a:ext cx="3048000" cy="5588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Basic Program Approval</a:t>
            </a:r>
          </a:p>
        </p:txBody>
      </p:sp>
      <p:sp>
        <p:nvSpPr>
          <p:cNvPr id="8" name="Oval 7">
            <a:extLst>
              <a:ext uri="{FF2B5EF4-FFF2-40B4-BE49-F238E27FC236}">
                <a16:creationId xmlns:a16="http://schemas.microsoft.com/office/drawing/2014/main" id="{6EA826E6-DA73-47BF-EC18-0924108F04E6}"/>
              </a:ext>
            </a:extLst>
          </p:cNvPr>
          <p:cNvSpPr/>
          <p:nvPr/>
        </p:nvSpPr>
        <p:spPr>
          <a:xfrm>
            <a:off x="1268509" y="3820756"/>
            <a:ext cx="1912616" cy="1833551"/>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AVCA Education Committee</a:t>
            </a:r>
          </a:p>
        </p:txBody>
      </p:sp>
      <p:sp>
        <p:nvSpPr>
          <p:cNvPr id="9" name="Oval 8">
            <a:extLst>
              <a:ext uri="{FF2B5EF4-FFF2-40B4-BE49-F238E27FC236}">
                <a16:creationId xmlns:a16="http://schemas.microsoft.com/office/drawing/2014/main" id="{2B4B952E-1771-5298-D5CE-0E6A8B475404}"/>
              </a:ext>
            </a:extLst>
          </p:cNvPr>
          <p:cNvSpPr/>
          <p:nvPr/>
        </p:nvSpPr>
        <p:spPr>
          <a:xfrm>
            <a:off x="5133984" y="966970"/>
            <a:ext cx="2834995" cy="271780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Animal Chiropractic Certification Commission</a:t>
            </a:r>
          </a:p>
          <a:p>
            <a:pPr algn="ctr"/>
            <a:r>
              <a:rPr lang="en-US" sz="2400" dirty="0">
                <a:solidFill>
                  <a:schemeClr val="tx1"/>
                </a:solidFill>
              </a:rPr>
              <a:t>(ACCC)</a:t>
            </a:r>
          </a:p>
        </p:txBody>
      </p:sp>
      <p:sp>
        <p:nvSpPr>
          <p:cNvPr id="6" name="Oval 5">
            <a:extLst>
              <a:ext uri="{FF2B5EF4-FFF2-40B4-BE49-F238E27FC236}">
                <a16:creationId xmlns:a16="http://schemas.microsoft.com/office/drawing/2014/main" id="{8430819B-09D2-E60B-C0D7-F2B6DC7608A4}"/>
              </a:ext>
            </a:extLst>
          </p:cNvPr>
          <p:cNvSpPr/>
          <p:nvPr/>
        </p:nvSpPr>
        <p:spPr>
          <a:xfrm>
            <a:off x="1069692" y="836756"/>
            <a:ext cx="3295347" cy="315912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American Veterinary Chiropractic Association</a:t>
            </a:r>
          </a:p>
          <a:p>
            <a:pPr algn="ctr"/>
            <a:r>
              <a:rPr lang="en-US" sz="2800" dirty="0">
                <a:solidFill>
                  <a:schemeClr val="tx1"/>
                </a:solidFill>
              </a:rPr>
              <a:t>(AVCA)</a:t>
            </a:r>
          </a:p>
        </p:txBody>
      </p:sp>
      <p:sp>
        <p:nvSpPr>
          <p:cNvPr id="15" name="Rectangle: Rounded Corners 14">
            <a:extLst>
              <a:ext uri="{FF2B5EF4-FFF2-40B4-BE49-F238E27FC236}">
                <a16:creationId xmlns:a16="http://schemas.microsoft.com/office/drawing/2014/main" id="{A91CE3E7-E71F-A5A5-BF03-AF0407F1CEB3}"/>
              </a:ext>
            </a:extLst>
          </p:cNvPr>
          <p:cNvSpPr/>
          <p:nvPr/>
        </p:nvSpPr>
        <p:spPr>
          <a:xfrm>
            <a:off x="5544429" y="5237042"/>
            <a:ext cx="3048000" cy="5588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 Graduates Eligible to sit ACCC Certification Examinations</a:t>
            </a:r>
          </a:p>
        </p:txBody>
      </p:sp>
    </p:spTree>
    <p:extLst>
      <p:ext uri="{BB962C8B-B14F-4D97-AF65-F5344CB8AC3E}">
        <p14:creationId xmlns:p14="http://schemas.microsoft.com/office/powerpoint/2010/main" val="282372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745435" y="1143001"/>
            <a:ext cx="10724322" cy="1653466"/>
          </a:xfrm>
          <a:noFill/>
        </p:spPr>
        <p:txBody>
          <a:bodyPr anchor="b" anchorCtr="0"/>
          <a:lstStyle/>
          <a:p>
            <a:r>
              <a:rPr lang="en-US" sz="3800" dirty="0"/>
              <a:t>American Veterinary Chiropractic</a:t>
            </a:r>
            <a:br>
              <a:rPr lang="en-US" sz="3800" dirty="0"/>
            </a:br>
            <a:r>
              <a:rPr lang="en-US" sz="3800" dirty="0"/>
              <a:t>Association (AVCA)</a:t>
            </a:r>
          </a:p>
        </p:txBody>
      </p:sp>
      <p:sp>
        <p:nvSpPr>
          <p:cNvPr id="7" name="Subtitle 2">
            <a:extLst>
              <a:ext uri="{FF2B5EF4-FFF2-40B4-BE49-F238E27FC236}">
                <a16:creationId xmlns:a16="http://schemas.microsoft.com/office/drawing/2014/main" id="{BD327314-70E3-0F63-77B0-2046644F3BE2}"/>
              </a:ext>
            </a:extLst>
          </p:cNvPr>
          <p:cNvSpPr>
            <a:spLocks noGrp="1"/>
          </p:cNvSpPr>
          <p:nvPr>
            <p:ph type="subTitle" idx="1"/>
          </p:nvPr>
        </p:nvSpPr>
        <p:spPr>
          <a:xfrm>
            <a:off x="2075688" y="2982897"/>
            <a:ext cx="8046720" cy="2556769"/>
          </a:xfrm>
          <a:noFill/>
        </p:spPr>
        <p:txBody>
          <a:bodyPr>
            <a:normAutofit fontScale="77500" lnSpcReduction="20000"/>
          </a:bodyPr>
          <a:lstStyle/>
          <a:p>
            <a:pPr marL="285750" marR="0" lvl="0" indent="-285750" algn="l">
              <a:lnSpc>
                <a:spcPct val="120000"/>
              </a:lnSpc>
              <a:spcBef>
                <a:spcPts val="300"/>
              </a:spcBef>
              <a:spcAft>
                <a:spcPts val="30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A professional not-for-profit membership organization (established 1989) comprised of licensed doctors of veterinary medicine and licensed doctors of chiropractic</a:t>
            </a:r>
          </a:p>
          <a:p>
            <a:pPr marL="285750" marR="0" lvl="0" indent="-285750" algn="l">
              <a:lnSpc>
                <a:spcPct val="120000"/>
              </a:lnSpc>
              <a:spcBef>
                <a:spcPts val="300"/>
              </a:spcBef>
              <a:spcAft>
                <a:spcPts val="300"/>
              </a:spcAft>
              <a:buFont typeface="Courier New" panose="02070309020205020404" pitchFamily="49" charset="0"/>
              <a:buChar char="o"/>
            </a:pPr>
            <a:r>
              <a:rPr lang="en-US" sz="2600" dirty="0">
                <a:effectLst/>
                <a:ea typeface="SimSun" panose="02010600030101010101" pitchFamily="2" charset="-122"/>
                <a:cs typeface="Times New Roman" panose="02020603050405020304" pitchFamily="18" charset="0"/>
              </a:rPr>
              <a:t>Promotes animal chiropractic to professionals and the public </a:t>
            </a:r>
          </a:p>
          <a:p>
            <a:pPr marL="285750" marR="0" lvl="0" indent="-285750" algn="l">
              <a:lnSpc>
                <a:spcPct val="120000"/>
              </a:lnSpc>
              <a:spcBef>
                <a:spcPts val="300"/>
              </a:spcBef>
              <a:spcAft>
                <a:spcPts val="300"/>
              </a:spcAft>
              <a:buFont typeface="Courier New" panose="02070309020205020404" pitchFamily="49" charset="0"/>
              <a:buChar char="o"/>
            </a:pPr>
            <a:r>
              <a:rPr lang="en-US" sz="2600" dirty="0">
                <a:effectLst/>
                <a:ea typeface="SimSun" panose="02010600030101010101" pitchFamily="2" charset="-122"/>
                <a:cs typeface="Times New Roman" panose="02020603050405020304" pitchFamily="18" charset="0"/>
              </a:rPr>
              <a:t>Acts as the certifying agency for doctors who have undergone post-graduate animal chiropractic training</a:t>
            </a:r>
          </a:p>
          <a:p>
            <a:pPr marL="285750" indent="-285750" algn="l">
              <a:lnSpc>
                <a:spcPct val="120000"/>
              </a:lnSpc>
              <a:spcBef>
                <a:spcPts val="300"/>
              </a:spcBef>
              <a:spcAft>
                <a:spcPts val="30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Membership and Certification are separate entities</a:t>
            </a:r>
          </a:p>
        </p:txBody>
      </p:sp>
      <p:sp>
        <p:nvSpPr>
          <p:cNvPr id="3" name="TextBox 2">
            <a:extLst>
              <a:ext uri="{FF2B5EF4-FFF2-40B4-BE49-F238E27FC236}">
                <a16:creationId xmlns:a16="http://schemas.microsoft.com/office/drawing/2014/main" id="{780747FE-3541-8999-F598-C0830AABEE22}"/>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4351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DEF5F-1F52-68AE-7550-558C03EA1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00DA9-1BD1-422F-1359-DF57031C6D99}"/>
              </a:ext>
            </a:extLst>
          </p:cNvPr>
          <p:cNvSpPr>
            <a:spLocks noGrp="1"/>
          </p:cNvSpPr>
          <p:nvPr>
            <p:ph type="ctrTitle"/>
          </p:nvPr>
        </p:nvSpPr>
        <p:spPr>
          <a:xfrm>
            <a:off x="978408" y="1142999"/>
            <a:ext cx="10241280" cy="1618489"/>
          </a:xfrm>
          <a:noFill/>
        </p:spPr>
        <p:txBody>
          <a:bodyPr anchor="b" anchorCtr="0"/>
          <a:lstStyle/>
          <a:p>
            <a:r>
              <a:rPr lang="en-US" sz="4000" dirty="0"/>
              <a:t>Animal Chiropractic Certification Commission (ACCC)</a:t>
            </a:r>
          </a:p>
        </p:txBody>
      </p:sp>
      <p:sp>
        <p:nvSpPr>
          <p:cNvPr id="3" name="Subtitle 2">
            <a:extLst>
              <a:ext uri="{FF2B5EF4-FFF2-40B4-BE49-F238E27FC236}">
                <a16:creationId xmlns:a16="http://schemas.microsoft.com/office/drawing/2014/main" id="{3BE761B7-A2A6-5679-D4D3-1CB614DBABAB}"/>
              </a:ext>
            </a:extLst>
          </p:cNvPr>
          <p:cNvSpPr>
            <a:spLocks noGrp="1"/>
          </p:cNvSpPr>
          <p:nvPr>
            <p:ph type="subTitle" idx="1"/>
          </p:nvPr>
        </p:nvSpPr>
        <p:spPr>
          <a:xfrm>
            <a:off x="2075688" y="3163824"/>
            <a:ext cx="8046720" cy="2551177"/>
          </a:xfrm>
          <a:noFill/>
        </p:spPr>
        <p:txBody>
          <a:bodyPr>
            <a:normAutofit/>
          </a:bodyPr>
          <a:lstStyle/>
          <a:p>
            <a:pPr marL="285750" indent="-285750" algn="l">
              <a:spcBef>
                <a:spcPts val="300"/>
              </a:spcBef>
              <a:spcAft>
                <a:spcPts val="3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An administratively independent certification body of the AVCA</a:t>
            </a:r>
          </a:p>
          <a:p>
            <a:pPr marL="285750" marR="0" lvl="0" indent="-285750" algn="l">
              <a:spcBef>
                <a:spcPts val="300"/>
              </a:spcBef>
              <a:spcAft>
                <a:spcPts val="30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Implements and maintains a certification program that promotes quality in animal chiropractic</a:t>
            </a:r>
          </a:p>
          <a:p>
            <a:pPr marL="285750" marR="0" lvl="0" indent="-285750" algn="l">
              <a:spcBef>
                <a:spcPts val="300"/>
              </a:spcBef>
              <a:spcAft>
                <a:spcPts val="3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Promotes the highest standards in animal chiropractic care for the protection and benefit of the patient as well as the public</a:t>
            </a:r>
          </a:p>
          <a:p>
            <a:pPr marL="285750" marR="0" lvl="0" indent="-285750" algn="l">
              <a:spcBef>
                <a:spcPts val="300"/>
              </a:spcBef>
              <a:spcAft>
                <a:spcPts val="30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ACCC/AVCA is the primary national credential for this field in North America</a:t>
            </a:r>
            <a:endParaRPr lang="en-US" sz="2000" dirty="0">
              <a:effectLst/>
              <a:ea typeface="Calibri" panose="020F0502020204030204" pitchFamily="34" charset="0"/>
              <a:cs typeface="Times New Roman" panose="02020603050405020304" pitchFamily="18" charset="0"/>
            </a:endParaRPr>
          </a:p>
          <a:p>
            <a:endParaRPr lang="en-US" dirty="0">
              <a:solidFill>
                <a:srgbClr val="FF0000"/>
              </a:solidFill>
            </a:endParaRPr>
          </a:p>
        </p:txBody>
      </p:sp>
      <p:sp>
        <p:nvSpPr>
          <p:cNvPr id="4" name="TextBox 3">
            <a:extLst>
              <a:ext uri="{FF2B5EF4-FFF2-40B4-BE49-F238E27FC236}">
                <a16:creationId xmlns:a16="http://schemas.microsoft.com/office/drawing/2014/main" id="{86F2FA13-F733-6DA3-EF10-39C2878E3DCA}"/>
              </a:ext>
            </a:extLst>
          </p:cNvPr>
          <p:cNvSpPr txBox="1"/>
          <p:nvPr/>
        </p:nvSpPr>
        <p:spPr>
          <a:xfrm>
            <a:off x="10458449" y="6225687"/>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314702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6FE85-D974-2F5D-A79C-7F0081263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1C78-558A-6664-D7B0-8959BEC1A9F5}"/>
              </a:ext>
            </a:extLst>
          </p:cNvPr>
          <p:cNvSpPr>
            <a:spLocks noGrp="1"/>
          </p:cNvSpPr>
          <p:nvPr>
            <p:ph type="ctrTitle"/>
          </p:nvPr>
        </p:nvSpPr>
        <p:spPr>
          <a:xfrm>
            <a:off x="978408" y="914401"/>
            <a:ext cx="10241280" cy="733118"/>
          </a:xfrm>
          <a:noFill/>
        </p:spPr>
        <p:txBody>
          <a:bodyPr anchor="b" anchorCtr="0"/>
          <a:lstStyle/>
          <a:p>
            <a:r>
              <a:rPr lang="en-US" sz="4000" dirty="0"/>
              <a:t>AVCA Education Committee</a:t>
            </a:r>
          </a:p>
        </p:txBody>
      </p:sp>
      <p:sp>
        <p:nvSpPr>
          <p:cNvPr id="3" name="Subtitle 2">
            <a:extLst>
              <a:ext uri="{FF2B5EF4-FFF2-40B4-BE49-F238E27FC236}">
                <a16:creationId xmlns:a16="http://schemas.microsoft.com/office/drawing/2014/main" id="{2B81A923-132B-40F7-A44A-8CAA6D56C6E3}"/>
              </a:ext>
            </a:extLst>
          </p:cNvPr>
          <p:cNvSpPr>
            <a:spLocks noGrp="1"/>
          </p:cNvSpPr>
          <p:nvPr>
            <p:ph type="subTitle" idx="1"/>
          </p:nvPr>
        </p:nvSpPr>
        <p:spPr>
          <a:xfrm>
            <a:off x="2072640" y="2119652"/>
            <a:ext cx="8046720" cy="4096510"/>
          </a:xfrm>
          <a:solidFill>
            <a:schemeClr val="bg1"/>
          </a:solidFill>
        </p:spPr>
        <p:txBody>
          <a:bodyPr>
            <a:noAutofit/>
          </a:bodyPr>
          <a:lstStyle/>
          <a:p>
            <a:pPr marL="285750" marR="0" lvl="0" indent="-285750" algn="l">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Develops approval criteria for animal chiropractic institutions of higher education</a:t>
            </a:r>
          </a:p>
          <a:p>
            <a:pPr marL="742950" marR="0" lvl="1" indent="-285750" algn="l">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used for purposes of determining eligibility of graduates for ACCC/AVCA certification</a:t>
            </a:r>
          </a:p>
          <a:p>
            <a:pPr marL="742950" marR="0" lvl="1" indent="-285750" algn="l">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and for advising regulatory/licensure bodies regarding acceptable animal chiropractic training programs</a:t>
            </a:r>
          </a:p>
          <a:p>
            <a:pPr marL="285750" marR="0" lvl="0" indent="-285750" algn="l">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Reviews program provider and program applications</a:t>
            </a:r>
          </a:p>
          <a:p>
            <a:pPr marL="742950" marR="0" lvl="1" indent="-285750" algn="l">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grants approvals for institutions that meet such criteria, </a:t>
            </a:r>
          </a:p>
          <a:p>
            <a:pPr marL="742950" marR="0" lvl="1" indent="-285750" algn="l">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and revokes approvals when institutions fail to comply with current approval criteria</a:t>
            </a:r>
          </a:p>
          <a:p>
            <a:pPr marL="285750" indent="-285750" algn="l">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Advises AVCA regarding issues/policies/positions regarding animal chiropractic education/training</a:t>
            </a:r>
          </a:p>
        </p:txBody>
      </p:sp>
      <p:sp>
        <p:nvSpPr>
          <p:cNvPr id="5" name="TextBox 4">
            <a:extLst>
              <a:ext uri="{FF2B5EF4-FFF2-40B4-BE49-F238E27FC236}">
                <a16:creationId xmlns:a16="http://schemas.microsoft.com/office/drawing/2014/main" id="{73AAAC55-5665-1433-77F2-5E4F12B70971}"/>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93940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9B122-38F7-F1B8-D544-0C378FE68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638E9-E9AA-C890-6325-48C042E10728}"/>
              </a:ext>
            </a:extLst>
          </p:cNvPr>
          <p:cNvSpPr>
            <a:spLocks noGrp="1"/>
          </p:cNvSpPr>
          <p:nvPr>
            <p:ph type="ctrTitle"/>
          </p:nvPr>
        </p:nvSpPr>
        <p:spPr>
          <a:xfrm>
            <a:off x="975360" y="912169"/>
            <a:ext cx="10241280" cy="1088136"/>
          </a:xfrm>
          <a:noFill/>
        </p:spPr>
        <p:txBody>
          <a:bodyPr anchor="b" anchorCtr="0"/>
          <a:lstStyle/>
          <a:p>
            <a:r>
              <a:rPr lang="en-US" sz="4000" dirty="0"/>
              <a:t>What is Certification</a:t>
            </a:r>
          </a:p>
        </p:txBody>
      </p:sp>
      <p:sp>
        <p:nvSpPr>
          <p:cNvPr id="3" name="Subtitle 2">
            <a:extLst>
              <a:ext uri="{FF2B5EF4-FFF2-40B4-BE49-F238E27FC236}">
                <a16:creationId xmlns:a16="http://schemas.microsoft.com/office/drawing/2014/main" id="{D4C6140C-EB25-73F4-C14F-ECAEDB93F234}"/>
              </a:ext>
            </a:extLst>
          </p:cNvPr>
          <p:cNvSpPr>
            <a:spLocks noGrp="1"/>
          </p:cNvSpPr>
          <p:nvPr>
            <p:ph type="subTitle" idx="1"/>
          </p:nvPr>
        </p:nvSpPr>
        <p:spPr>
          <a:xfrm>
            <a:off x="2072640" y="2432304"/>
            <a:ext cx="8046720" cy="3125118"/>
          </a:xfrm>
          <a:noFill/>
        </p:spPr>
        <p:txBody>
          <a:bodyPr>
            <a:normAutofit/>
          </a:bodyPr>
          <a:lstStyle/>
          <a:p>
            <a:pPr marL="28575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Certification is a voluntary process by which a non-government entity grants a time-limited recognition and use of a credential to an individual after verifying that he/she has met predetermined and standardized criteria</a:t>
            </a:r>
          </a:p>
          <a:p>
            <a:pPr marL="28575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Certification is distinct from licensure in that it is voluntary and requires recertification to maintain the credential</a:t>
            </a:r>
          </a:p>
          <a:p>
            <a:pPr marL="28575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Certification in animal chiropractic was developed based upon input and oversight from both professions</a:t>
            </a:r>
          </a:p>
          <a:p>
            <a:pPr marL="285750" indent="-285750" algn="l">
              <a:spcBef>
                <a:spcPts val="300"/>
              </a:spcBef>
              <a:spcAft>
                <a:spcPts val="300"/>
              </a:spcAft>
              <a:buFont typeface="Courier New" panose="02070309020205020404" pitchFamily="49" charset="0"/>
              <a:buChar char="o"/>
            </a:pPr>
            <a:r>
              <a:rPr lang="en-US" sz="1800" b="0" i="0" dirty="0">
                <a:effectLst/>
              </a:rPr>
              <a:t>Certification establishes and promotes professional accountability and visibility</a:t>
            </a:r>
            <a:endParaRPr lang="en-US" sz="1800" dirty="0">
              <a:effectLst/>
              <a:ea typeface="Calibri" panose="020F0502020204030204" pitchFamily="34" charset="0"/>
              <a:cs typeface="Times New Roman" panose="02020603050405020304" pitchFamily="18" charset="0"/>
            </a:endParaRPr>
          </a:p>
          <a:p>
            <a:pPr marL="285750" marR="0" lvl="0" indent="-285750" algn="l">
              <a:spcBef>
                <a:spcPts val="300"/>
              </a:spcBef>
              <a:spcAft>
                <a:spcPts val="3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Professional certification is different from a curriculum certificate program</a:t>
            </a:r>
          </a:p>
        </p:txBody>
      </p:sp>
      <p:sp>
        <p:nvSpPr>
          <p:cNvPr id="4" name="TextBox 3">
            <a:extLst>
              <a:ext uri="{FF2B5EF4-FFF2-40B4-BE49-F238E27FC236}">
                <a16:creationId xmlns:a16="http://schemas.microsoft.com/office/drawing/2014/main" id="{3964DBB2-1FDB-C60F-B1CA-62B174EBD1BC}"/>
              </a:ext>
            </a:extLst>
          </p:cNvPr>
          <p:cNvSpPr txBox="1"/>
          <p:nvPr/>
        </p:nvSpPr>
        <p:spPr>
          <a:xfrm>
            <a:off x="10458449" y="6216162"/>
            <a:ext cx="1141705" cy="230832"/>
          </a:xfrm>
          <a:prstGeom prst="rect">
            <a:avLst/>
          </a:prstGeom>
          <a:noFill/>
        </p:spPr>
        <p:txBody>
          <a:bodyPr wrap="square" rtlCol="0">
            <a:spAutoFit/>
          </a:bodyPr>
          <a:lstStyle/>
          <a:p>
            <a:pPr algn="r"/>
            <a:r>
              <a:rPr lang="en-US" sz="900" dirty="0">
                <a:latin typeface="Aptos Narrow" panose="020B0004020202020204" pitchFamily="34" charset="0"/>
              </a:rPr>
              <a:t>© 2025 AVCA/ACCC</a:t>
            </a:r>
          </a:p>
        </p:txBody>
      </p:sp>
    </p:spTree>
    <p:extLst>
      <p:ext uri="{BB962C8B-B14F-4D97-AF65-F5344CB8AC3E}">
        <p14:creationId xmlns:p14="http://schemas.microsoft.com/office/powerpoint/2010/main" val="480226327"/>
      </p:ext>
    </p:extLst>
  </p:cSld>
  <p:clrMapOvr>
    <a:masterClrMapping/>
  </p:clrMapOvr>
</p:sld>
</file>

<file path=ppt/theme/theme1.xml><?xml version="1.0" encoding="utf-8"?>
<a:theme xmlns:a="http://schemas.openxmlformats.org/drawingml/2006/main" name="Custom">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 discovery_V1_win32_EF_v4.potx" id="{C76E1CB0-558D-4FB9-AA8B-DAB0BFDB970A}" vid="{87D4F3E9-C3BB-413B-A87E-0B7BB674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1D8D6-8849-400B-8BC9-21D401C7DD06}">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230e9df3-be65-4c73-a93b-d1236ebd677e"/>
    <ds:schemaRef ds:uri="16c05727-aa75-4e4a-9b5f-8a80a1165891"/>
    <ds:schemaRef ds:uri="71af3243-3dd4-4a8d-8c0d-dd76da1f02a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9A734A7-6096-47AA-9737-CDF62701A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397A0-8C35-4EEE-8E61-47C914415B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{0F0257D2-BBCF-4576-8AC9-89898174BFB5}tf67061901_win32</Template>
  <TotalTime>2845</TotalTime>
  <Words>1598</Words>
  <Application>Microsoft Office PowerPoint</Application>
  <PresentationFormat>Widescreen</PresentationFormat>
  <Paragraphs>184</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SimSun</vt:lpstr>
      <vt:lpstr>Aptos Narrow</vt:lpstr>
      <vt:lpstr>Arial</vt:lpstr>
      <vt:lpstr>Arial Narrow</vt:lpstr>
      <vt:lpstr>Calibri</vt:lpstr>
      <vt:lpstr>Courier New</vt:lpstr>
      <vt:lpstr>Daytona Condensed Light</vt:lpstr>
      <vt:lpstr>Posterama</vt:lpstr>
      <vt:lpstr>Custom</vt:lpstr>
      <vt:lpstr>CERTIFICATION in Animal Chiropractic by the Animal Chiropractic Certification Commission (ACCC) of the American Veterinary Chiropractic Association (AVCA)</vt:lpstr>
      <vt:lpstr>Gerald Johnson, DVM</vt:lpstr>
      <vt:lpstr>Jon Zeagler, DC</vt:lpstr>
      <vt:lpstr>PowerPoint Presentation</vt:lpstr>
      <vt:lpstr>PowerPoint Presentation</vt:lpstr>
      <vt:lpstr>American Veterinary Chiropractic Association (AVCA)</vt:lpstr>
      <vt:lpstr>Animal Chiropractic Certification Commission (ACCC)</vt:lpstr>
      <vt:lpstr>AVCA Education Committee</vt:lpstr>
      <vt:lpstr>What is Certification</vt:lpstr>
      <vt:lpstr>Difference between  Professional Certification and Curriculum Certificate</vt:lpstr>
      <vt:lpstr>AVCA Basic Program Provider Requirements</vt:lpstr>
      <vt:lpstr>Professional Practice Analysis (PPA)</vt:lpstr>
      <vt:lpstr>Certification examination</vt:lpstr>
      <vt:lpstr>ACCC/AVCA Certified doctors</vt:lpstr>
      <vt:lpstr>Overview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 Means</dc:creator>
  <cp:lastModifiedBy>LM</cp:lastModifiedBy>
  <cp:revision>87</cp:revision>
  <cp:lastPrinted>2025-01-27T16:50:30Z</cp:lastPrinted>
  <dcterms:created xsi:type="dcterms:W3CDTF">2025-01-06T21:36:59Z</dcterms:created>
  <dcterms:modified xsi:type="dcterms:W3CDTF">2025-08-19T22:27:33Z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