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notesMasterIdLst>
    <p:notesMasterId r:id="rId16"/>
  </p:notesMasterIdLst>
  <p:sldIdLst>
    <p:sldId id="256" r:id="rId2"/>
    <p:sldId id="257" r:id="rId3"/>
    <p:sldId id="259" r:id="rId4"/>
    <p:sldId id="264" r:id="rId5"/>
    <p:sldId id="265" r:id="rId6"/>
    <p:sldId id="266" r:id="rId7"/>
    <p:sldId id="267" r:id="rId8"/>
    <p:sldId id="268" r:id="rId9"/>
    <p:sldId id="261" r:id="rId10"/>
    <p:sldId id="260" r:id="rId11"/>
    <p:sldId id="262" r:id="rId12"/>
    <p:sldId id="269" r:id="rId13"/>
    <p:sldId id="270" r:id="rId14"/>
    <p:sldId id="263" r:id="rId15"/>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C977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332" autoAdjust="0"/>
    <p:restoredTop sz="78717"/>
  </p:normalViewPr>
  <p:slideViewPr>
    <p:cSldViewPr snapToGrid="0">
      <p:cViewPr varScale="1">
        <p:scale>
          <a:sx n="78" d="100"/>
          <a:sy n="78" d="100"/>
        </p:scale>
        <p:origin x="1832" y="48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CED4FF7-91B2-4C61-A27C-E24C44F6F9C3}" type="doc">
      <dgm:prSet loTypeId="urn:microsoft.com/office/officeart/2005/8/layout/radial4" loCatId="relationship" qsTypeId="urn:microsoft.com/office/officeart/2005/8/quickstyle/simple1" qsCatId="simple" csTypeId="urn:microsoft.com/office/officeart/2005/8/colors/colorful1" csCatId="colorful" phldr="1"/>
      <dgm:spPr/>
      <dgm:t>
        <a:bodyPr/>
        <a:lstStyle/>
        <a:p>
          <a:endParaRPr lang="en-US"/>
        </a:p>
      </dgm:t>
    </dgm:pt>
    <dgm:pt modelId="{948FB7EC-EA85-48FF-BBFF-D68F8B6305B6}">
      <dgm:prSet phldrT="[Text]"/>
      <dgm:spPr/>
      <dgm:t>
        <a:bodyPr/>
        <a:lstStyle/>
        <a:p>
          <a:r>
            <a:rPr lang="en-US" dirty="0">
              <a:latin typeface="Arial Black" panose="020B0A04020102020204" pitchFamily="34" charset="0"/>
            </a:rPr>
            <a:t>Animal Physical Rehab</a:t>
          </a:r>
        </a:p>
      </dgm:t>
    </dgm:pt>
    <dgm:pt modelId="{8E92E8D5-9B27-48FD-AF14-4EDA8A36A5F2}" type="parTrans" cxnId="{29AB4602-E268-4960-B5F0-590C84C55763}">
      <dgm:prSet/>
      <dgm:spPr/>
      <dgm:t>
        <a:bodyPr/>
        <a:lstStyle/>
        <a:p>
          <a:endParaRPr lang="en-US"/>
        </a:p>
      </dgm:t>
    </dgm:pt>
    <dgm:pt modelId="{336C702F-3CC0-4C79-96F2-D39081E67B70}" type="sibTrans" cxnId="{29AB4602-E268-4960-B5F0-590C84C55763}">
      <dgm:prSet/>
      <dgm:spPr/>
      <dgm:t>
        <a:bodyPr/>
        <a:lstStyle/>
        <a:p>
          <a:endParaRPr lang="en-US"/>
        </a:p>
      </dgm:t>
    </dgm:pt>
    <dgm:pt modelId="{60862DC1-C5C5-4DC8-A392-1D5B4EE749F9}">
      <dgm:prSet phldrT="[Text]" custT="1"/>
      <dgm:spPr/>
      <dgm:t>
        <a:bodyPr/>
        <a:lstStyle/>
        <a:p>
          <a:r>
            <a:rPr lang="en-US" sz="1600" dirty="0">
              <a:latin typeface="Arial Black" panose="020B0A04020102020204" pitchFamily="34" charset="0"/>
            </a:rPr>
            <a:t>Musculoskeletal physiology</a:t>
          </a:r>
          <a:endParaRPr lang="en-US" sz="1600" b="1" dirty="0">
            <a:latin typeface="Arial Black" panose="020B0A04020102020204" pitchFamily="34" charset="0"/>
          </a:endParaRPr>
        </a:p>
      </dgm:t>
    </dgm:pt>
    <dgm:pt modelId="{284B2B2E-9E14-4190-9FEC-37AA7AFEFA50}" type="parTrans" cxnId="{8AC78AAD-77E7-4E2F-9095-CB2C035D7486}">
      <dgm:prSet/>
      <dgm:spPr>
        <a:ln w="19050">
          <a:solidFill>
            <a:schemeClr val="lt1">
              <a:hueOff val="0"/>
              <a:satOff val="0"/>
              <a:lumOff val="0"/>
            </a:schemeClr>
          </a:solidFill>
        </a:ln>
      </dgm:spPr>
      <dgm:t>
        <a:bodyPr/>
        <a:lstStyle/>
        <a:p>
          <a:endParaRPr lang="en-US"/>
        </a:p>
      </dgm:t>
    </dgm:pt>
    <dgm:pt modelId="{2091CB8F-9BEE-4A59-B65E-6C74638993B6}" type="sibTrans" cxnId="{8AC78AAD-77E7-4E2F-9095-CB2C035D7486}">
      <dgm:prSet/>
      <dgm:spPr/>
      <dgm:t>
        <a:bodyPr/>
        <a:lstStyle/>
        <a:p>
          <a:endParaRPr lang="en-US"/>
        </a:p>
      </dgm:t>
    </dgm:pt>
    <dgm:pt modelId="{71967D19-7406-4E9B-82E3-AD436766F252}">
      <dgm:prSet/>
      <dgm:spPr/>
      <dgm:t>
        <a:bodyPr/>
        <a:lstStyle/>
        <a:p>
          <a:r>
            <a:rPr lang="en-US" dirty="0">
              <a:latin typeface="Arial Black" panose="020B0A04020102020204" pitchFamily="34" charset="0"/>
            </a:rPr>
            <a:t>Histology</a:t>
          </a:r>
        </a:p>
      </dgm:t>
    </dgm:pt>
    <dgm:pt modelId="{9598557A-ADA0-4631-B39D-263F83E6CA93}" type="parTrans" cxnId="{DF59ACD0-E5CB-4AA2-AF2E-48104B82185B}">
      <dgm:prSet/>
      <dgm:spPr>
        <a:ln w="19050">
          <a:solidFill>
            <a:schemeClr val="lt1">
              <a:hueOff val="0"/>
              <a:satOff val="0"/>
              <a:lumOff val="0"/>
            </a:schemeClr>
          </a:solidFill>
        </a:ln>
      </dgm:spPr>
      <dgm:t>
        <a:bodyPr/>
        <a:lstStyle/>
        <a:p>
          <a:endParaRPr lang="en-US"/>
        </a:p>
      </dgm:t>
    </dgm:pt>
    <dgm:pt modelId="{76373430-A117-4AEA-8CA1-DDE72A519526}" type="sibTrans" cxnId="{DF59ACD0-E5CB-4AA2-AF2E-48104B82185B}">
      <dgm:prSet/>
      <dgm:spPr/>
      <dgm:t>
        <a:bodyPr/>
        <a:lstStyle/>
        <a:p>
          <a:endParaRPr lang="en-US"/>
        </a:p>
      </dgm:t>
    </dgm:pt>
    <dgm:pt modelId="{BBBCCCB9-89A1-43C9-BD47-96ADFCBCDCA2}">
      <dgm:prSet custT="1"/>
      <dgm:spPr/>
      <dgm:t>
        <a:bodyPr/>
        <a:lstStyle/>
        <a:p>
          <a:r>
            <a:rPr lang="en-US" sz="1600" dirty="0">
              <a:latin typeface="Arial Black" panose="020B0A04020102020204" pitchFamily="34" charset="0"/>
            </a:rPr>
            <a:t>Anatomy</a:t>
          </a:r>
        </a:p>
      </dgm:t>
    </dgm:pt>
    <dgm:pt modelId="{D6E98A5F-FA67-4C89-88E7-E90B0E9F47A8}" type="parTrans" cxnId="{4B65D4C4-A768-4B5F-AD64-3454D1FBA638}">
      <dgm:prSet/>
      <dgm:spPr>
        <a:ln w="19050">
          <a:solidFill>
            <a:schemeClr val="lt1">
              <a:hueOff val="0"/>
              <a:satOff val="0"/>
              <a:lumOff val="0"/>
            </a:schemeClr>
          </a:solidFill>
        </a:ln>
      </dgm:spPr>
      <dgm:t>
        <a:bodyPr/>
        <a:lstStyle/>
        <a:p>
          <a:endParaRPr lang="en-US"/>
        </a:p>
      </dgm:t>
    </dgm:pt>
    <dgm:pt modelId="{01F4CDA7-065A-485B-AE6A-81ED45EFF3AF}" type="sibTrans" cxnId="{4B65D4C4-A768-4B5F-AD64-3454D1FBA638}">
      <dgm:prSet/>
      <dgm:spPr/>
      <dgm:t>
        <a:bodyPr/>
        <a:lstStyle/>
        <a:p>
          <a:endParaRPr lang="en-US"/>
        </a:p>
      </dgm:t>
    </dgm:pt>
    <dgm:pt modelId="{F7DE9410-0701-4E67-BCC4-BE296C431E7F}">
      <dgm:prSet custT="1"/>
      <dgm:spPr/>
      <dgm:t>
        <a:bodyPr/>
        <a:lstStyle/>
        <a:p>
          <a:r>
            <a:rPr lang="en-US" sz="1600" dirty="0">
              <a:latin typeface="Arial Black" panose="020B0A04020102020204" pitchFamily="34" charset="0"/>
            </a:rPr>
            <a:t>Behavior</a:t>
          </a:r>
        </a:p>
      </dgm:t>
    </dgm:pt>
    <dgm:pt modelId="{6E6B59C0-DC87-4D41-A450-5CDBA6C76E8B}" type="parTrans" cxnId="{FE6A7563-3485-4272-B83C-8651D2B4B8C3}">
      <dgm:prSet/>
      <dgm:spPr>
        <a:ln w="19050">
          <a:solidFill>
            <a:schemeClr val="lt1">
              <a:hueOff val="0"/>
              <a:satOff val="0"/>
              <a:lumOff val="0"/>
            </a:schemeClr>
          </a:solidFill>
        </a:ln>
      </dgm:spPr>
      <dgm:t>
        <a:bodyPr/>
        <a:lstStyle/>
        <a:p>
          <a:endParaRPr lang="en-US"/>
        </a:p>
      </dgm:t>
    </dgm:pt>
    <dgm:pt modelId="{9C1300D4-E41D-48B7-9892-3FD9D64A3A62}" type="sibTrans" cxnId="{FE6A7563-3485-4272-B83C-8651D2B4B8C3}">
      <dgm:prSet/>
      <dgm:spPr/>
      <dgm:t>
        <a:bodyPr/>
        <a:lstStyle/>
        <a:p>
          <a:endParaRPr lang="en-US"/>
        </a:p>
      </dgm:t>
    </dgm:pt>
    <dgm:pt modelId="{BA7CF159-3A10-4592-9769-39E227582273}">
      <dgm:prSet custT="1"/>
      <dgm:spPr/>
      <dgm:t>
        <a:bodyPr/>
        <a:lstStyle/>
        <a:p>
          <a:r>
            <a:rPr lang="en-US" sz="1600" dirty="0">
              <a:latin typeface="Arial Black" panose="020B0A04020102020204" pitchFamily="34" charset="0"/>
            </a:rPr>
            <a:t>Lameness</a:t>
          </a:r>
        </a:p>
      </dgm:t>
    </dgm:pt>
    <dgm:pt modelId="{D72DC76A-A91D-4E69-BA95-0AAB1D9BF136}" type="parTrans" cxnId="{F4EE1DE8-6598-4F9C-957F-77AF10139574}">
      <dgm:prSet/>
      <dgm:spPr>
        <a:ln w="19050">
          <a:solidFill>
            <a:schemeClr val="lt1">
              <a:hueOff val="0"/>
              <a:satOff val="0"/>
              <a:lumOff val="0"/>
            </a:schemeClr>
          </a:solidFill>
        </a:ln>
      </dgm:spPr>
      <dgm:t>
        <a:bodyPr/>
        <a:lstStyle/>
        <a:p>
          <a:endParaRPr lang="en-US"/>
        </a:p>
      </dgm:t>
    </dgm:pt>
    <dgm:pt modelId="{E83CAB23-CAAF-43BD-AA5E-0C1919D5D81A}" type="sibTrans" cxnId="{F4EE1DE8-6598-4F9C-957F-77AF10139574}">
      <dgm:prSet/>
      <dgm:spPr/>
      <dgm:t>
        <a:bodyPr/>
        <a:lstStyle/>
        <a:p>
          <a:endParaRPr lang="en-US"/>
        </a:p>
      </dgm:t>
    </dgm:pt>
    <dgm:pt modelId="{1550066F-92E7-47D8-B31E-67068059DCC3}">
      <dgm:prSet custT="1"/>
      <dgm:spPr/>
      <dgm:t>
        <a:bodyPr/>
        <a:lstStyle/>
        <a:p>
          <a:r>
            <a:rPr lang="en-US" sz="1600" dirty="0">
              <a:latin typeface="Arial Black" panose="020B0A04020102020204" pitchFamily="34" charset="0"/>
            </a:rPr>
            <a:t>Pharmacology</a:t>
          </a:r>
        </a:p>
      </dgm:t>
    </dgm:pt>
    <dgm:pt modelId="{BCBD9B07-639B-4772-AE83-EFD109852BC1}" type="parTrans" cxnId="{54B78643-052E-4692-8DE6-99863F9E96AD}">
      <dgm:prSet/>
      <dgm:spPr>
        <a:ln w="19050">
          <a:solidFill>
            <a:schemeClr val="lt1">
              <a:hueOff val="0"/>
              <a:satOff val="0"/>
              <a:lumOff val="0"/>
            </a:schemeClr>
          </a:solidFill>
        </a:ln>
      </dgm:spPr>
      <dgm:t>
        <a:bodyPr/>
        <a:lstStyle/>
        <a:p>
          <a:endParaRPr lang="en-US"/>
        </a:p>
      </dgm:t>
    </dgm:pt>
    <dgm:pt modelId="{88CF6A1D-BC45-4306-9F98-2D3E9A6F2073}" type="sibTrans" cxnId="{54B78643-052E-4692-8DE6-99863F9E96AD}">
      <dgm:prSet/>
      <dgm:spPr/>
      <dgm:t>
        <a:bodyPr/>
        <a:lstStyle/>
        <a:p>
          <a:endParaRPr lang="en-US"/>
        </a:p>
      </dgm:t>
    </dgm:pt>
    <dgm:pt modelId="{FBE6B46E-AB77-4A9F-A4DC-52C1886FB6EE}">
      <dgm:prSet custT="1"/>
      <dgm:spPr/>
      <dgm:t>
        <a:bodyPr/>
        <a:lstStyle/>
        <a:p>
          <a:r>
            <a:rPr lang="en-US" sz="1600" dirty="0">
              <a:latin typeface="Arial Black" panose="020B0A04020102020204" pitchFamily="34" charset="0"/>
            </a:rPr>
            <a:t>Neurology</a:t>
          </a:r>
        </a:p>
      </dgm:t>
    </dgm:pt>
    <dgm:pt modelId="{D1711AE3-B03B-4596-AB6F-69859D4139DD}" type="parTrans" cxnId="{6A0D9798-909E-4059-B2CB-70BA6BB9CC02}">
      <dgm:prSet/>
      <dgm:spPr>
        <a:ln w="19050">
          <a:solidFill>
            <a:schemeClr val="lt1">
              <a:hueOff val="0"/>
              <a:satOff val="0"/>
              <a:lumOff val="0"/>
            </a:schemeClr>
          </a:solidFill>
        </a:ln>
      </dgm:spPr>
      <dgm:t>
        <a:bodyPr/>
        <a:lstStyle/>
        <a:p>
          <a:endParaRPr lang="en-US"/>
        </a:p>
      </dgm:t>
    </dgm:pt>
    <dgm:pt modelId="{F58C9B1D-0ABC-4149-A977-1FEAF1F43D68}" type="sibTrans" cxnId="{6A0D9798-909E-4059-B2CB-70BA6BB9CC02}">
      <dgm:prSet/>
      <dgm:spPr/>
      <dgm:t>
        <a:bodyPr/>
        <a:lstStyle/>
        <a:p>
          <a:endParaRPr lang="en-US"/>
        </a:p>
      </dgm:t>
    </dgm:pt>
    <dgm:pt modelId="{C899827C-5905-4CF9-BCDB-A7AB1B72EECA}">
      <dgm:prSet custT="1"/>
      <dgm:spPr/>
      <dgm:t>
        <a:bodyPr/>
        <a:lstStyle/>
        <a:p>
          <a:r>
            <a:rPr lang="en-US" sz="1600" dirty="0">
              <a:latin typeface="Arial Black" panose="020B0A04020102020204" pitchFamily="34" charset="0"/>
            </a:rPr>
            <a:t>Actual PT</a:t>
          </a:r>
        </a:p>
      </dgm:t>
    </dgm:pt>
    <dgm:pt modelId="{8C9BA3F9-ECFC-4E73-B15E-A08EFFCEC0F1}" type="parTrans" cxnId="{3851D6B2-4134-42E6-9CB3-C1B876404D17}">
      <dgm:prSet/>
      <dgm:spPr>
        <a:ln w="19050">
          <a:solidFill>
            <a:schemeClr val="lt1">
              <a:hueOff val="0"/>
              <a:satOff val="0"/>
              <a:lumOff val="0"/>
            </a:schemeClr>
          </a:solidFill>
        </a:ln>
      </dgm:spPr>
      <dgm:t>
        <a:bodyPr/>
        <a:lstStyle/>
        <a:p>
          <a:endParaRPr lang="en-US"/>
        </a:p>
      </dgm:t>
    </dgm:pt>
    <dgm:pt modelId="{4BCA938B-A7CB-48A5-86E0-EB00DF0D775D}" type="sibTrans" cxnId="{3851D6B2-4134-42E6-9CB3-C1B876404D17}">
      <dgm:prSet/>
      <dgm:spPr/>
      <dgm:t>
        <a:bodyPr/>
        <a:lstStyle/>
        <a:p>
          <a:endParaRPr lang="en-US"/>
        </a:p>
      </dgm:t>
    </dgm:pt>
    <dgm:pt modelId="{E5FE18D5-3975-495D-82E1-D00707BC4608}" type="pres">
      <dgm:prSet presAssocID="{8CED4FF7-91B2-4C61-A27C-E24C44F6F9C3}" presName="cycle" presStyleCnt="0">
        <dgm:presLayoutVars>
          <dgm:chMax val="1"/>
          <dgm:dir/>
          <dgm:animLvl val="ctr"/>
          <dgm:resizeHandles val="exact"/>
        </dgm:presLayoutVars>
      </dgm:prSet>
      <dgm:spPr/>
    </dgm:pt>
    <dgm:pt modelId="{5BE177BB-6E72-44F6-A19F-9A12F367B2DE}" type="pres">
      <dgm:prSet presAssocID="{948FB7EC-EA85-48FF-BBFF-D68F8B6305B6}" presName="centerShape" presStyleLbl="node0" presStyleIdx="0" presStyleCnt="1"/>
      <dgm:spPr/>
    </dgm:pt>
    <dgm:pt modelId="{D3CC0EEA-50ED-4B09-9CF8-8E43C29998EE}" type="pres">
      <dgm:prSet presAssocID="{284B2B2E-9E14-4190-9FEC-37AA7AFEFA50}" presName="parTrans" presStyleLbl="bgSibTrans2D1" presStyleIdx="0" presStyleCnt="8" custScaleY="36300"/>
      <dgm:spPr/>
    </dgm:pt>
    <dgm:pt modelId="{FF855424-0DF0-4387-83D0-5650EFBFF1F0}" type="pres">
      <dgm:prSet presAssocID="{60862DC1-C5C5-4DC8-A392-1D5B4EE749F9}" presName="node" presStyleLbl="node1" presStyleIdx="0" presStyleCnt="8" custScaleX="168355">
        <dgm:presLayoutVars>
          <dgm:bulletEnabled val="1"/>
        </dgm:presLayoutVars>
      </dgm:prSet>
      <dgm:spPr/>
    </dgm:pt>
    <dgm:pt modelId="{7A60B703-9566-487F-AD08-8FDCB2D400E5}" type="pres">
      <dgm:prSet presAssocID="{6E6B59C0-DC87-4D41-A450-5CDBA6C76E8B}" presName="parTrans" presStyleLbl="bgSibTrans2D1" presStyleIdx="1" presStyleCnt="8" custScaleY="36300"/>
      <dgm:spPr/>
    </dgm:pt>
    <dgm:pt modelId="{31BA4D34-7943-4817-A6DB-B9A53AC38356}" type="pres">
      <dgm:prSet presAssocID="{F7DE9410-0701-4E67-BCC4-BE296C431E7F}" presName="node" presStyleLbl="node1" presStyleIdx="1" presStyleCnt="8" custRadScaleRad="99368" custRadScaleInc="-24">
        <dgm:presLayoutVars>
          <dgm:bulletEnabled val="1"/>
        </dgm:presLayoutVars>
      </dgm:prSet>
      <dgm:spPr/>
    </dgm:pt>
    <dgm:pt modelId="{2BDC7B37-0302-4D9A-9476-708964F1B153}" type="pres">
      <dgm:prSet presAssocID="{D6E98A5F-FA67-4C89-88E7-E90B0E9F47A8}" presName="parTrans" presStyleLbl="bgSibTrans2D1" presStyleIdx="2" presStyleCnt="8" custScaleY="36300"/>
      <dgm:spPr/>
    </dgm:pt>
    <dgm:pt modelId="{9F8EDC01-15F3-4A37-8A33-882695EB8BC9}" type="pres">
      <dgm:prSet presAssocID="{BBBCCCB9-89A1-43C9-BD47-96ADFCBCDCA2}" presName="node" presStyleLbl="node1" presStyleIdx="2" presStyleCnt="8" custScaleX="104255">
        <dgm:presLayoutVars>
          <dgm:bulletEnabled val="1"/>
        </dgm:presLayoutVars>
      </dgm:prSet>
      <dgm:spPr/>
    </dgm:pt>
    <dgm:pt modelId="{8B4C1CD5-DBCF-40E4-9B49-3F0BCE3CC4DB}" type="pres">
      <dgm:prSet presAssocID="{9598557A-ADA0-4631-B39D-263F83E6CA93}" presName="parTrans" presStyleLbl="bgSibTrans2D1" presStyleIdx="3" presStyleCnt="8" custScaleY="36300"/>
      <dgm:spPr/>
    </dgm:pt>
    <dgm:pt modelId="{A599F89C-1A17-4C06-9EFF-002A4C9508FC}" type="pres">
      <dgm:prSet presAssocID="{71967D19-7406-4E9B-82E3-AD436766F252}" presName="node" presStyleLbl="node1" presStyleIdx="3" presStyleCnt="8">
        <dgm:presLayoutVars>
          <dgm:bulletEnabled val="1"/>
        </dgm:presLayoutVars>
      </dgm:prSet>
      <dgm:spPr/>
    </dgm:pt>
    <dgm:pt modelId="{43AFF299-42CA-4845-8FAB-E503570F515C}" type="pres">
      <dgm:prSet presAssocID="{D72DC76A-A91D-4E69-BA95-0AAB1D9BF136}" presName="parTrans" presStyleLbl="bgSibTrans2D1" presStyleIdx="4" presStyleCnt="8" custScaleY="36300"/>
      <dgm:spPr/>
    </dgm:pt>
    <dgm:pt modelId="{FA891EF6-B6F0-4A3C-B985-1F9B8E962278}" type="pres">
      <dgm:prSet presAssocID="{BA7CF159-3A10-4592-9769-39E227582273}" presName="node" presStyleLbl="node1" presStyleIdx="4" presStyleCnt="8" custScaleX="115670">
        <dgm:presLayoutVars>
          <dgm:bulletEnabled val="1"/>
        </dgm:presLayoutVars>
      </dgm:prSet>
      <dgm:spPr/>
    </dgm:pt>
    <dgm:pt modelId="{97C8B401-D444-4796-89D8-5AF4C4D4E199}" type="pres">
      <dgm:prSet presAssocID="{8C9BA3F9-ECFC-4E73-B15E-A08EFFCEC0F1}" presName="parTrans" presStyleLbl="bgSibTrans2D1" presStyleIdx="5" presStyleCnt="8" custScaleY="36300"/>
      <dgm:spPr/>
    </dgm:pt>
    <dgm:pt modelId="{CFFC494E-D7AC-4A00-843A-E6341C54366F}" type="pres">
      <dgm:prSet presAssocID="{C899827C-5905-4CF9-BCDB-A7AB1B72EECA}" presName="node" presStyleLbl="node1" presStyleIdx="5" presStyleCnt="8" custRadScaleRad="99704" custRadScaleInc="7761">
        <dgm:presLayoutVars>
          <dgm:bulletEnabled val="1"/>
        </dgm:presLayoutVars>
      </dgm:prSet>
      <dgm:spPr/>
    </dgm:pt>
    <dgm:pt modelId="{BC7CC6ED-0ED7-4ADF-A8CB-610568F50FC9}" type="pres">
      <dgm:prSet presAssocID="{D1711AE3-B03B-4596-AB6F-69859D4139DD}" presName="parTrans" presStyleLbl="bgSibTrans2D1" presStyleIdx="6" presStyleCnt="8" custScaleY="36300"/>
      <dgm:spPr/>
    </dgm:pt>
    <dgm:pt modelId="{33F038CD-662C-456B-8470-5A742B62086D}" type="pres">
      <dgm:prSet presAssocID="{FBE6B46E-AB77-4A9F-A4DC-52C1886FB6EE}" presName="node" presStyleLbl="node1" presStyleIdx="6" presStyleCnt="8" custScaleX="138839">
        <dgm:presLayoutVars>
          <dgm:bulletEnabled val="1"/>
        </dgm:presLayoutVars>
      </dgm:prSet>
      <dgm:spPr/>
    </dgm:pt>
    <dgm:pt modelId="{7AF2F6BD-E24D-4B90-B94F-48CC3D1BE7E3}" type="pres">
      <dgm:prSet presAssocID="{BCBD9B07-639B-4772-AE83-EFD109852BC1}" presName="parTrans" presStyleLbl="bgSibTrans2D1" presStyleIdx="7" presStyleCnt="8" custScaleY="36300"/>
      <dgm:spPr/>
    </dgm:pt>
    <dgm:pt modelId="{1AB3C1CB-3522-4969-B290-7B8728E58CAB}" type="pres">
      <dgm:prSet presAssocID="{1550066F-92E7-47D8-B31E-67068059DCC3}" presName="node" presStyleLbl="node1" presStyleIdx="7" presStyleCnt="8" custScaleX="152552">
        <dgm:presLayoutVars>
          <dgm:bulletEnabled val="1"/>
        </dgm:presLayoutVars>
      </dgm:prSet>
      <dgm:spPr/>
    </dgm:pt>
  </dgm:ptLst>
  <dgm:cxnLst>
    <dgm:cxn modelId="{29AB4602-E268-4960-B5F0-590C84C55763}" srcId="{8CED4FF7-91B2-4C61-A27C-E24C44F6F9C3}" destId="{948FB7EC-EA85-48FF-BBFF-D68F8B6305B6}" srcOrd="0" destOrd="0" parTransId="{8E92E8D5-9B27-48FD-AF14-4EDA8A36A5F2}" sibTransId="{336C702F-3CC0-4C79-96F2-D39081E67B70}"/>
    <dgm:cxn modelId="{1F9F5C08-937D-4B07-B736-1595EF3369BE}" type="presOf" srcId="{D6E98A5F-FA67-4C89-88E7-E90B0E9F47A8}" destId="{2BDC7B37-0302-4D9A-9476-708964F1B153}" srcOrd="0" destOrd="0" presId="urn:microsoft.com/office/officeart/2005/8/layout/radial4"/>
    <dgm:cxn modelId="{545F9A0C-DCAF-4CA4-9D90-D7067AAC7119}" type="presOf" srcId="{C899827C-5905-4CF9-BCDB-A7AB1B72EECA}" destId="{CFFC494E-D7AC-4A00-843A-E6341C54366F}" srcOrd="0" destOrd="0" presId="urn:microsoft.com/office/officeart/2005/8/layout/radial4"/>
    <dgm:cxn modelId="{A3E32120-5C1C-48D6-AD81-2A54283C33AC}" type="presOf" srcId="{60862DC1-C5C5-4DC8-A392-1D5B4EE749F9}" destId="{FF855424-0DF0-4387-83D0-5650EFBFF1F0}" srcOrd="0" destOrd="0" presId="urn:microsoft.com/office/officeart/2005/8/layout/radial4"/>
    <dgm:cxn modelId="{13FE8335-AA7E-4430-A25A-98A170B5744B}" type="presOf" srcId="{1550066F-92E7-47D8-B31E-67068059DCC3}" destId="{1AB3C1CB-3522-4969-B290-7B8728E58CAB}" srcOrd="0" destOrd="0" presId="urn:microsoft.com/office/officeart/2005/8/layout/radial4"/>
    <dgm:cxn modelId="{36618B40-5946-4F36-BDF3-75B2B161060F}" type="presOf" srcId="{9598557A-ADA0-4631-B39D-263F83E6CA93}" destId="{8B4C1CD5-DBCF-40E4-9B49-3F0BCE3CC4DB}" srcOrd="0" destOrd="0" presId="urn:microsoft.com/office/officeart/2005/8/layout/radial4"/>
    <dgm:cxn modelId="{54B78643-052E-4692-8DE6-99863F9E96AD}" srcId="{948FB7EC-EA85-48FF-BBFF-D68F8B6305B6}" destId="{1550066F-92E7-47D8-B31E-67068059DCC3}" srcOrd="7" destOrd="0" parTransId="{BCBD9B07-639B-4772-AE83-EFD109852BC1}" sibTransId="{88CF6A1D-BC45-4306-9F98-2D3E9A6F2073}"/>
    <dgm:cxn modelId="{8B37A146-BB71-487D-8D35-BAAB57C0D927}" type="presOf" srcId="{BBBCCCB9-89A1-43C9-BD47-96ADFCBCDCA2}" destId="{9F8EDC01-15F3-4A37-8A33-882695EB8BC9}" srcOrd="0" destOrd="0" presId="urn:microsoft.com/office/officeart/2005/8/layout/radial4"/>
    <dgm:cxn modelId="{2581D554-A059-4F90-8D2D-4E9D5317EB70}" type="presOf" srcId="{BA7CF159-3A10-4592-9769-39E227582273}" destId="{FA891EF6-B6F0-4A3C-B985-1F9B8E962278}" srcOrd="0" destOrd="0" presId="urn:microsoft.com/office/officeart/2005/8/layout/radial4"/>
    <dgm:cxn modelId="{B8A91059-3A0C-4FB9-8189-8B8960C2E113}" type="presOf" srcId="{FBE6B46E-AB77-4A9F-A4DC-52C1886FB6EE}" destId="{33F038CD-662C-456B-8470-5A742B62086D}" srcOrd="0" destOrd="0" presId="urn:microsoft.com/office/officeart/2005/8/layout/radial4"/>
    <dgm:cxn modelId="{87E37D61-D850-4EE1-846F-2D46CE1AD86D}" type="presOf" srcId="{8C9BA3F9-ECFC-4E73-B15E-A08EFFCEC0F1}" destId="{97C8B401-D444-4796-89D8-5AF4C4D4E199}" srcOrd="0" destOrd="0" presId="urn:microsoft.com/office/officeart/2005/8/layout/radial4"/>
    <dgm:cxn modelId="{FE6A7563-3485-4272-B83C-8651D2B4B8C3}" srcId="{948FB7EC-EA85-48FF-BBFF-D68F8B6305B6}" destId="{F7DE9410-0701-4E67-BCC4-BE296C431E7F}" srcOrd="1" destOrd="0" parTransId="{6E6B59C0-DC87-4D41-A450-5CDBA6C76E8B}" sibTransId="{9C1300D4-E41D-48B7-9892-3FD9D64A3A62}"/>
    <dgm:cxn modelId="{AE330D73-3F8D-404F-8250-8C174C8BE37F}" type="presOf" srcId="{F7DE9410-0701-4E67-BCC4-BE296C431E7F}" destId="{31BA4D34-7943-4817-A6DB-B9A53AC38356}" srcOrd="0" destOrd="0" presId="urn:microsoft.com/office/officeart/2005/8/layout/radial4"/>
    <dgm:cxn modelId="{BB26C380-6D63-4447-9CF6-DF49AF330371}" type="presOf" srcId="{BCBD9B07-639B-4772-AE83-EFD109852BC1}" destId="{7AF2F6BD-E24D-4B90-B94F-48CC3D1BE7E3}" srcOrd="0" destOrd="0" presId="urn:microsoft.com/office/officeart/2005/8/layout/radial4"/>
    <dgm:cxn modelId="{4E222786-44FC-46BA-9C1D-82568C614252}" type="presOf" srcId="{948FB7EC-EA85-48FF-BBFF-D68F8B6305B6}" destId="{5BE177BB-6E72-44F6-A19F-9A12F367B2DE}" srcOrd="0" destOrd="0" presId="urn:microsoft.com/office/officeart/2005/8/layout/radial4"/>
    <dgm:cxn modelId="{6A0D9798-909E-4059-B2CB-70BA6BB9CC02}" srcId="{948FB7EC-EA85-48FF-BBFF-D68F8B6305B6}" destId="{FBE6B46E-AB77-4A9F-A4DC-52C1886FB6EE}" srcOrd="6" destOrd="0" parTransId="{D1711AE3-B03B-4596-AB6F-69859D4139DD}" sibTransId="{F58C9B1D-0ABC-4149-A977-1FEAF1F43D68}"/>
    <dgm:cxn modelId="{C78CCCA8-848E-4331-B9C9-FB70B49C3ED6}" type="presOf" srcId="{71967D19-7406-4E9B-82E3-AD436766F252}" destId="{A599F89C-1A17-4C06-9EFF-002A4C9508FC}" srcOrd="0" destOrd="0" presId="urn:microsoft.com/office/officeart/2005/8/layout/radial4"/>
    <dgm:cxn modelId="{E71366A9-ABCD-4575-B4FC-E21B5A706759}" type="presOf" srcId="{D72DC76A-A91D-4E69-BA95-0AAB1D9BF136}" destId="{43AFF299-42CA-4845-8FAB-E503570F515C}" srcOrd="0" destOrd="0" presId="urn:microsoft.com/office/officeart/2005/8/layout/radial4"/>
    <dgm:cxn modelId="{8AC78AAD-77E7-4E2F-9095-CB2C035D7486}" srcId="{948FB7EC-EA85-48FF-BBFF-D68F8B6305B6}" destId="{60862DC1-C5C5-4DC8-A392-1D5B4EE749F9}" srcOrd="0" destOrd="0" parTransId="{284B2B2E-9E14-4190-9FEC-37AA7AFEFA50}" sibTransId="{2091CB8F-9BEE-4A59-B65E-6C74638993B6}"/>
    <dgm:cxn modelId="{3851D6B2-4134-42E6-9CB3-C1B876404D17}" srcId="{948FB7EC-EA85-48FF-BBFF-D68F8B6305B6}" destId="{C899827C-5905-4CF9-BCDB-A7AB1B72EECA}" srcOrd="5" destOrd="0" parTransId="{8C9BA3F9-ECFC-4E73-B15E-A08EFFCEC0F1}" sibTransId="{4BCA938B-A7CB-48A5-86E0-EB00DF0D775D}"/>
    <dgm:cxn modelId="{EA3673C3-A60C-4A79-9280-AD4F8D1A6584}" type="presOf" srcId="{D1711AE3-B03B-4596-AB6F-69859D4139DD}" destId="{BC7CC6ED-0ED7-4ADF-A8CB-610568F50FC9}" srcOrd="0" destOrd="0" presId="urn:microsoft.com/office/officeart/2005/8/layout/radial4"/>
    <dgm:cxn modelId="{4B65D4C4-A768-4B5F-AD64-3454D1FBA638}" srcId="{948FB7EC-EA85-48FF-BBFF-D68F8B6305B6}" destId="{BBBCCCB9-89A1-43C9-BD47-96ADFCBCDCA2}" srcOrd="2" destOrd="0" parTransId="{D6E98A5F-FA67-4C89-88E7-E90B0E9F47A8}" sibTransId="{01F4CDA7-065A-485B-AE6A-81ED45EFF3AF}"/>
    <dgm:cxn modelId="{2665FEC8-06DA-4C53-9E86-3F081572432B}" type="presOf" srcId="{8CED4FF7-91B2-4C61-A27C-E24C44F6F9C3}" destId="{E5FE18D5-3975-495D-82E1-D00707BC4608}" srcOrd="0" destOrd="0" presId="urn:microsoft.com/office/officeart/2005/8/layout/radial4"/>
    <dgm:cxn modelId="{5C2179CA-A90C-43A7-B410-F19C4F26B932}" type="presOf" srcId="{284B2B2E-9E14-4190-9FEC-37AA7AFEFA50}" destId="{D3CC0EEA-50ED-4B09-9CF8-8E43C29998EE}" srcOrd="0" destOrd="0" presId="urn:microsoft.com/office/officeart/2005/8/layout/radial4"/>
    <dgm:cxn modelId="{DF59ACD0-E5CB-4AA2-AF2E-48104B82185B}" srcId="{948FB7EC-EA85-48FF-BBFF-D68F8B6305B6}" destId="{71967D19-7406-4E9B-82E3-AD436766F252}" srcOrd="3" destOrd="0" parTransId="{9598557A-ADA0-4631-B39D-263F83E6CA93}" sibTransId="{76373430-A117-4AEA-8CA1-DDE72A519526}"/>
    <dgm:cxn modelId="{571DC2D2-83C8-4788-9708-BA26869A2FDE}" type="presOf" srcId="{6E6B59C0-DC87-4D41-A450-5CDBA6C76E8B}" destId="{7A60B703-9566-487F-AD08-8FDCB2D400E5}" srcOrd="0" destOrd="0" presId="urn:microsoft.com/office/officeart/2005/8/layout/radial4"/>
    <dgm:cxn modelId="{F4EE1DE8-6598-4F9C-957F-77AF10139574}" srcId="{948FB7EC-EA85-48FF-BBFF-D68F8B6305B6}" destId="{BA7CF159-3A10-4592-9769-39E227582273}" srcOrd="4" destOrd="0" parTransId="{D72DC76A-A91D-4E69-BA95-0AAB1D9BF136}" sibTransId="{E83CAB23-CAAF-43BD-AA5E-0C1919D5D81A}"/>
    <dgm:cxn modelId="{708A7B75-93CF-4889-8CA3-FDD1FA0E525E}" type="presParOf" srcId="{E5FE18D5-3975-495D-82E1-D00707BC4608}" destId="{5BE177BB-6E72-44F6-A19F-9A12F367B2DE}" srcOrd="0" destOrd="0" presId="urn:microsoft.com/office/officeart/2005/8/layout/radial4"/>
    <dgm:cxn modelId="{2BFD6B35-3546-44F2-B297-9F4C5E527736}" type="presParOf" srcId="{E5FE18D5-3975-495D-82E1-D00707BC4608}" destId="{D3CC0EEA-50ED-4B09-9CF8-8E43C29998EE}" srcOrd="1" destOrd="0" presId="urn:microsoft.com/office/officeart/2005/8/layout/radial4"/>
    <dgm:cxn modelId="{6F7B7C6B-89A1-4314-A3EA-04628C888571}" type="presParOf" srcId="{E5FE18D5-3975-495D-82E1-D00707BC4608}" destId="{FF855424-0DF0-4387-83D0-5650EFBFF1F0}" srcOrd="2" destOrd="0" presId="urn:microsoft.com/office/officeart/2005/8/layout/radial4"/>
    <dgm:cxn modelId="{43513055-9E66-418C-865B-5E806FA9FA7C}" type="presParOf" srcId="{E5FE18D5-3975-495D-82E1-D00707BC4608}" destId="{7A60B703-9566-487F-AD08-8FDCB2D400E5}" srcOrd="3" destOrd="0" presId="urn:microsoft.com/office/officeart/2005/8/layout/radial4"/>
    <dgm:cxn modelId="{2E005FDB-3E3B-45B2-994C-55FA1C2BCB62}" type="presParOf" srcId="{E5FE18D5-3975-495D-82E1-D00707BC4608}" destId="{31BA4D34-7943-4817-A6DB-B9A53AC38356}" srcOrd="4" destOrd="0" presId="urn:microsoft.com/office/officeart/2005/8/layout/radial4"/>
    <dgm:cxn modelId="{0D508143-BF91-49EE-AEDE-82C21DF368FD}" type="presParOf" srcId="{E5FE18D5-3975-495D-82E1-D00707BC4608}" destId="{2BDC7B37-0302-4D9A-9476-708964F1B153}" srcOrd="5" destOrd="0" presId="urn:microsoft.com/office/officeart/2005/8/layout/radial4"/>
    <dgm:cxn modelId="{E8D14362-2DDB-4A83-AFB4-BE0F4D21E238}" type="presParOf" srcId="{E5FE18D5-3975-495D-82E1-D00707BC4608}" destId="{9F8EDC01-15F3-4A37-8A33-882695EB8BC9}" srcOrd="6" destOrd="0" presId="urn:microsoft.com/office/officeart/2005/8/layout/radial4"/>
    <dgm:cxn modelId="{7A8B00FA-C628-4C60-869F-B62C5319698E}" type="presParOf" srcId="{E5FE18D5-3975-495D-82E1-D00707BC4608}" destId="{8B4C1CD5-DBCF-40E4-9B49-3F0BCE3CC4DB}" srcOrd="7" destOrd="0" presId="urn:microsoft.com/office/officeart/2005/8/layout/radial4"/>
    <dgm:cxn modelId="{34ABA6CE-987C-41F3-9EB8-2AF17E5682B2}" type="presParOf" srcId="{E5FE18D5-3975-495D-82E1-D00707BC4608}" destId="{A599F89C-1A17-4C06-9EFF-002A4C9508FC}" srcOrd="8" destOrd="0" presId="urn:microsoft.com/office/officeart/2005/8/layout/radial4"/>
    <dgm:cxn modelId="{02331C39-3820-4D73-AB2C-F3BFF7C64FCF}" type="presParOf" srcId="{E5FE18D5-3975-495D-82E1-D00707BC4608}" destId="{43AFF299-42CA-4845-8FAB-E503570F515C}" srcOrd="9" destOrd="0" presId="urn:microsoft.com/office/officeart/2005/8/layout/radial4"/>
    <dgm:cxn modelId="{686A6B58-0A5F-41BD-8829-0CE5F74A9C9D}" type="presParOf" srcId="{E5FE18D5-3975-495D-82E1-D00707BC4608}" destId="{FA891EF6-B6F0-4A3C-B985-1F9B8E962278}" srcOrd="10" destOrd="0" presId="urn:microsoft.com/office/officeart/2005/8/layout/radial4"/>
    <dgm:cxn modelId="{49D9BE3A-BB7F-455D-A9FF-482750F96688}" type="presParOf" srcId="{E5FE18D5-3975-495D-82E1-D00707BC4608}" destId="{97C8B401-D444-4796-89D8-5AF4C4D4E199}" srcOrd="11" destOrd="0" presId="urn:microsoft.com/office/officeart/2005/8/layout/radial4"/>
    <dgm:cxn modelId="{BFB3DA70-495B-4D91-8B3F-BC2B05AA87D0}" type="presParOf" srcId="{E5FE18D5-3975-495D-82E1-D00707BC4608}" destId="{CFFC494E-D7AC-4A00-843A-E6341C54366F}" srcOrd="12" destOrd="0" presId="urn:microsoft.com/office/officeart/2005/8/layout/radial4"/>
    <dgm:cxn modelId="{00533830-112E-44F6-BBBB-6791115A51BB}" type="presParOf" srcId="{E5FE18D5-3975-495D-82E1-D00707BC4608}" destId="{BC7CC6ED-0ED7-4ADF-A8CB-610568F50FC9}" srcOrd="13" destOrd="0" presId="urn:microsoft.com/office/officeart/2005/8/layout/radial4"/>
    <dgm:cxn modelId="{C9CEE533-ED20-4897-A90B-A870FF7431AC}" type="presParOf" srcId="{E5FE18D5-3975-495D-82E1-D00707BC4608}" destId="{33F038CD-662C-456B-8470-5A742B62086D}" srcOrd="14" destOrd="0" presId="urn:microsoft.com/office/officeart/2005/8/layout/radial4"/>
    <dgm:cxn modelId="{6F14F8B6-4A9F-4928-8629-55ED3E34DF07}" type="presParOf" srcId="{E5FE18D5-3975-495D-82E1-D00707BC4608}" destId="{7AF2F6BD-E24D-4B90-B94F-48CC3D1BE7E3}" srcOrd="15" destOrd="0" presId="urn:microsoft.com/office/officeart/2005/8/layout/radial4"/>
    <dgm:cxn modelId="{4A065E5C-1A7A-4A93-A7B8-96C7AF45072F}" type="presParOf" srcId="{E5FE18D5-3975-495D-82E1-D00707BC4608}" destId="{1AB3C1CB-3522-4969-B290-7B8728E58CAB}" srcOrd="16" destOrd="0" presId="urn:microsoft.com/office/officeart/2005/8/layout/radial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BE177BB-6E72-44F6-A19F-9A12F367B2DE}">
      <dsp:nvSpPr>
        <dsp:cNvPr id="0" name=""/>
        <dsp:cNvSpPr/>
      </dsp:nvSpPr>
      <dsp:spPr>
        <a:xfrm>
          <a:off x="3301739" y="3541990"/>
          <a:ext cx="1849557" cy="1849557"/>
        </a:xfrm>
        <a:prstGeom prst="ellipse">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335" tIns="13335" rIns="13335" bIns="13335" numCol="1" spcCol="1270" anchor="ctr" anchorCtr="0">
          <a:noAutofit/>
        </a:bodyPr>
        <a:lstStyle/>
        <a:p>
          <a:pPr marL="0" lvl="0" indent="0" algn="ctr" defTabSz="933450">
            <a:lnSpc>
              <a:spcPct val="90000"/>
            </a:lnSpc>
            <a:spcBef>
              <a:spcPct val="0"/>
            </a:spcBef>
            <a:spcAft>
              <a:spcPct val="35000"/>
            </a:spcAft>
            <a:buNone/>
          </a:pPr>
          <a:r>
            <a:rPr lang="en-US" sz="2100" kern="1200" dirty="0">
              <a:latin typeface="Arial Black" panose="020B0A04020102020204" pitchFamily="34" charset="0"/>
            </a:rPr>
            <a:t>Animal Physical Rehab</a:t>
          </a:r>
        </a:p>
      </dsp:txBody>
      <dsp:txXfrm>
        <a:off x="3572600" y="3812851"/>
        <a:ext cx="1307835" cy="1307835"/>
      </dsp:txXfrm>
    </dsp:sp>
    <dsp:sp modelId="{D3CC0EEA-50ED-4B09-9CF8-8E43C29998EE}">
      <dsp:nvSpPr>
        <dsp:cNvPr id="0" name=""/>
        <dsp:cNvSpPr/>
      </dsp:nvSpPr>
      <dsp:spPr>
        <a:xfrm rot="10800000">
          <a:off x="701846" y="4371096"/>
          <a:ext cx="2456899" cy="191346"/>
        </a:xfrm>
        <a:prstGeom prst="leftArrow">
          <a:avLst>
            <a:gd name="adj1" fmla="val 60000"/>
            <a:gd name="adj2" fmla="val 50000"/>
          </a:avLst>
        </a:prstGeom>
        <a:solidFill>
          <a:schemeClr val="accent2">
            <a:hueOff val="0"/>
            <a:satOff val="0"/>
            <a:lumOff val="0"/>
            <a:alphaOff val="0"/>
          </a:schemeClr>
        </a:solidFill>
        <a:ln w="19050">
          <a:solidFill>
            <a:schemeClr val="lt1">
              <a:hueOff val="0"/>
              <a:satOff val="0"/>
              <a:lumOff val="0"/>
            </a:schemeClr>
          </a:solidFill>
        </a:ln>
        <a:effectLst/>
      </dsp:spPr>
      <dsp:style>
        <a:lnRef idx="0">
          <a:scrgbClr r="0" g="0" b="0"/>
        </a:lnRef>
        <a:fillRef idx="1">
          <a:scrgbClr r="0" g="0" b="0"/>
        </a:fillRef>
        <a:effectRef idx="0">
          <a:scrgbClr r="0" g="0" b="0"/>
        </a:effectRef>
        <a:fontRef idx="minor">
          <a:schemeClr val="lt1"/>
        </a:fontRef>
      </dsp:style>
    </dsp:sp>
    <dsp:sp modelId="{FF855424-0DF0-4387-83D0-5650EFBFF1F0}">
      <dsp:nvSpPr>
        <dsp:cNvPr id="0" name=""/>
        <dsp:cNvSpPr/>
      </dsp:nvSpPr>
      <dsp:spPr>
        <a:xfrm>
          <a:off x="-387991" y="3948893"/>
          <a:ext cx="2179676" cy="1035752"/>
        </a:xfrm>
        <a:prstGeom prst="roundRect">
          <a:avLst>
            <a:gd name="adj" fmla="val 10000"/>
          </a:avLst>
        </a:prstGeom>
        <a:solidFill>
          <a:schemeClr val="accent2">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marL="0" lvl="0" indent="0" algn="ctr" defTabSz="711200">
            <a:lnSpc>
              <a:spcPct val="90000"/>
            </a:lnSpc>
            <a:spcBef>
              <a:spcPct val="0"/>
            </a:spcBef>
            <a:spcAft>
              <a:spcPct val="35000"/>
            </a:spcAft>
            <a:buNone/>
          </a:pPr>
          <a:r>
            <a:rPr lang="en-US" sz="1600" kern="1200" dirty="0">
              <a:latin typeface="Arial Black" panose="020B0A04020102020204" pitchFamily="34" charset="0"/>
            </a:rPr>
            <a:t>Musculoskeletal physiology</a:t>
          </a:r>
          <a:endParaRPr lang="en-US" sz="1600" b="1" kern="1200" dirty="0">
            <a:latin typeface="Arial Black" panose="020B0A04020102020204" pitchFamily="34" charset="0"/>
          </a:endParaRPr>
        </a:p>
      </dsp:txBody>
      <dsp:txXfrm>
        <a:off x="-357655" y="3979229"/>
        <a:ext cx="2119004" cy="975080"/>
      </dsp:txXfrm>
    </dsp:sp>
    <dsp:sp modelId="{7A60B703-9566-487F-AD08-8FDCB2D400E5}">
      <dsp:nvSpPr>
        <dsp:cNvPr id="0" name=""/>
        <dsp:cNvSpPr/>
      </dsp:nvSpPr>
      <dsp:spPr>
        <a:xfrm rot="12342533">
          <a:off x="950262" y="3380095"/>
          <a:ext cx="2435848" cy="191346"/>
        </a:xfrm>
        <a:prstGeom prst="leftArrow">
          <a:avLst>
            <a:gd name="adj1" fmla="val 60000"/>
            <a:gd name="adj2" fmla="val 50000"/>
          </a:avLst>
        </a:prstGeom>
        <a:solidFill>
          <a:schemeClr val="accent3">
            <a:hueOff val="0"/>
            <a:satOff val="0"/>
            <a:lumOff val="0"/>
            <a:alphaOff val="0"/>
          </a:schemeClr>
        </a:solidFill>
        <a:ln w="19050">
          <a:solidFill>
            <a:schemeClr val="lt1">
              <a:hueOff val="0"/>
              <a:satOff val="0"/>
              <a:lumOff val="0"/>
            </a:schemeClr>
          </a:solidFill>
        </a:ln>
        <a:effectLst/>
      </dsp:spPr>
      <dsp:style>
        <a:lnRef idx="0">
          <a:scrgbClr r="0" g="0" b="0"/>
        </a:lnRef>
        <a:fillRef idx="1">
          <a:scrgbClr r="0" g="0" b="0"/>
        </a:fillRef>
        <a:effectRef idx="0">
          <a:scrgbClr r="0" g="0" b="0"/>
        </a:effectRef>
        <a:fontRef idx="minor">
          <a:schemeClr val="lt1"/>
        </a:fontRef>
      </dsp:style>
    </dsp:sp>
    <dsp:sp modelId="{31BA4D34-7943-4817-A6DB-B9A53AC38356}">
      <dsp:nvSpPr>
        <dsp:cNvPr id="0" name=""/>
        <dsp:cNvSpPr/>
      </dsp:nvSpPr>
      <dsp:spPr>
        <a:xfrm>
          <a:off x="423480" y="2429557"/>
          <a:ext cx="1294690" cy="1035752"/>
        </a:xfrm>
        <a:prstGeom prst="roundRect">
          <a:avLst>
            <a:gd name="adj" fmla="val 10000"/>
          </a:avLst>
        </a:prstGeom>
        <a:solidFill>
          <a:schemeClr val="accent3">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marL="0" lvl="0" indent="0" algn="ctr" defTabSz="711200">
            <a:lnSpc>
              <a:spcPct val="90000"/>
            </a:lnSpc>
            <a:spcBef>
              <a:spcPct val="0"/>
            </a:spcBef>
            <a:spcAft>
              <a:spcPct val="35000"/>
            </a:spcAft>
            <a:buNone/>
          </a:pPr>
          <a:r>
            <a:rPr lang="en-US" sz="1600" kern="1200" dirty="0">
              <a:latin typeface="Arial Black" panose="020B0A04020102020204" pitchFamily="34" charset="0"/>
            </a:rPr>
            <a:t>Behavior</a:t>
          </a:r>
        </a:p>
      </dsp:txBody>
      <dsp:txXfrm>
        <a:off x="453816" y="2459893"/>
        <a:ext cx="1234018" cy="975080"/>
      </dsp:txXfrm>
    </dsp:sp>
    <dsp:sp modelId="{2BDC7B37-0302-4D9A-9476-708964F1B153}">
      <dsp:nvSpPr>
        <dsp:cNvPr id="0" name=""/>
        <dsp:cNvSpPr/>
      </dsp:nvSpPr>
      <dsp:spPr>
        <a:xfrm rot="13885714">
          <a:off x="1566397" y="2575837"/>
          <a:ext cx="2456899" cy="191346"/>
        </a:xfrm>
        <a:prstGeom prst="leftArrow">
          <a:avLst>
            <a:gd name="adj1" fmla="val 60000"/>
            <a:gd name="adj2" fmla="val 50000"/>
          </a:avLst>
        </a:prstGeom>
        <a:solidFill>
          <a:schemeClr val="accent4">
            <a:hueOff val="0"/>
            <a:satOff val="0"/>
            <a:lumOff val="0"/>
            <a:alphaOff val="0"/>
          </a:schemeClr>
        </a:solidFill>
        <a:ln w="19050">
          <a:solidFill>
            <a:schemeClr val="lt1">
              <a:hueOff val="0"/>
              <a:satOff val="0"/>
              <a:lumOff val="0"/>
            </a:schemeClr>
          </a:solidFill>
        </a:ln>
        <a:effectLst/>
      </dsp:spPr>
      <dsp:style>
        <a:lnRef idx="0">
          <a:scrgbClr r="0" g="0" b="0"/>
        </a:lnRef>
        <a:fillRef idx="1">
          <a:scrgbClr r="0" g="0" b="0"/>
        </a:fillRef>
        <a:effectRef idx="0">
          <a:scrgbClr r="0" g="0" b="0"/>
        </a:effectRef>
        <a:fontRef idx="minor">
          <a:schemeClr val="lt1"/>
        </a:fontRef>
      </dsp:style>
    </dsp:sp>
    <dsp:sp modelId="{9F8EDC01-15F3-4A37-8A33-882695EB8BC9}">
      <dsp:nvSpPr>
        <dsp:cNvPr id="0" name=""/>
        <dsp:cNvSpPr/>
      </dsp:nvSpPr>
      <dsp:spPr>
        <a:xfrm>
          <a:off x="1354031" y="1193193"/>
          <a:ext cx="1349779" cy="1035752"/>
        </a:xfrm>
        <a:prstGeom prst="roundRect">
          <a:avLst>
            <a:gd name="adj" fmla="val 10000"/>
          </a:avLst>
        </a:prstGeom>
        <a:solidFill>
          <a:schemeClr val="accent4">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marL="0" lvl="0" indent="0" algn="ctr" defTabSz="711200">
            <a:lnSpc>
              <a:spcPct val="90000"/>
            </a:lnSpc>
            <a:spcBef>
              <a:spcPct val="0"/>
            </a:spcBef>
            <a:spcAft>
              <a:spcPct val="35000"/>
            </a:spcAft>
            <a:buNone/>
          </a:pPr>
          <a:r>
            <a:rPr lang="en-US" sz="1600" kern="1200" dirty="0">
              <a:latin typeface="Arial Black" panose="020B0A04020102020204" pitchFamily="34" charset="0"/>
            </a:rPr>
            <a:t>Anatomy</a:t>
          </a:r>
        </a:p>
      </dsp:txBody>
      <dsp:txXfrm>
        <a:off x="1384367" y="1223529"/>
        <a:ext cx="1289107" cy="975080"/>
      </dsp:txXfrm>
    </dsp:sp>
    <dsp:sp modelId="{8B4C1CD5-DBCF-40E4-9B49-3F0BCE3CC4DB}">
      <dsp:nvSpPr>
        <dsp:cNvPr id="0" name=""/>
        <dsp:cNvSpPr/>
      </dsp:nvSpPr>
      <dsp:spPr>
        <a:xfrm rot="15428571">
          <a:off x="2487111" y="2132444"/>
          <a:ext cx="2456899" cy="191346"/>
        </a:xfrm>
        <a:prstGeom prst="leftArrow">
          <a:avLst>
            <a:gd name="adj1" fmla="val 60000"/>
            <a:gd name="adj2" fmla="val 50000"/>
          </a:avLst>
        </a:prstGeom>
        <a:solidFill>
          <a:schemeClr val="accent5">
            <a:hueOff val="0"/>
            <a:satOff val="0"/>
            <a:lumOff val="0"/>
            <a:alphaOff val="0"/>
          </a:schemeClr>
        </a:solidFill>
        <a:ln w="19050">
          <a:solidFill>
            <a:schemeClr val="lt1">
              <a:hueOff val="0"/>
              <a:satOff val="0"/>
              <a:lumOff val="0"/>
            </a:schemeClr>
          </a:solidFill>
        </a:ln>
        <a:effectLst/>
      </dsp:spPr>
      <dsp:style>
        <a:lnRef idx="0">
          <a:scrgbClr r="0" g="0" b="0"/>
        </a:lnRef>
        <a:fillRef idx="1">
          <a:scrgbClr r="0" g="0" b="0"/>
        </a:fillRef>
        <a:effectRef idx="0">
          <a:scrgbClr r="0" g="0" b="0"/>
        </a:effectRef>
        <a:fontRef idx="minor">
          <a:schemeClr val="lt1"/>
        </a:fontRef>
      </dsp:style>
    </dsp:sp>
    <dsp:sp modelId="{A599F89C-1A17-4C06-9EFF-002A4C9508FC}">
      <dsp:nvSpPr>
        <dsp:cNvPr id="0" name=""/>
        <dsp:cNvSpPr/>
      </dsp:nvSpPr>
      <dsp:spPr>
        <a:xfrm>
          <a:off x="2794860" y="512591"/>
          <a:ext cx="1294690" cy="1035752"/>
        </a:xfrm>
        <a:prstGeom prst="roundRect">
          <a:avLst>
            <a:gd name="adj" fmla="val 10000"/>
          </a:avLst>
        </a:prstGeom>
        <a:solidFill>
          <a:schemeClr val="accent5">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2385" tIns="32385" rIns="32385" bIns="32385" numCol="1" spcCol="1270" anchor="ctr" anchorCtr="0">
          <a:noAutofit/>
        </a:bodyPr>
        <a:lstStyle/>
        <a:p>
          <a:pPr marL="0" lvl="0" indent="0" algn="ctr" defTabSz="755650">
            <a:lnSpc>
              <a:spcPct val="90000"/>
            </a:lnSpc>
            <a:spcBef>
              <a:spcPct val="0"/>
            </a:spcBef>
            <a:spcAft>
              <a:spcPct val="35000"/>
            </a:spcAft>
            <a:buNone/>
          </a:pPr>
          <a:r>
            <a:rPr lang="en-US" sz="1700" kern="1200" dirty="0">
              <a:latin typeface="Arial Black" panose="020B0A04020102020204" pitchFamily="34" charset="0"/>
            </a:rPr>
            <a:t>Histology</a:t>
          </a:r>
        </a:p>
      </dsp:txBody>
      <dsp:txXfrm>
        <a:off x="2825196" y="542927"/>
        <a:ext cx="1234018" cy="975080"/>
      </dsp:txXfrm>
    </dsp:sp>
    <dsp:sp modelId="{43AFF299-42CA-4845-8FAB-E503570F515C}">
      <dsp:nvSpPr>
        <dsp:cNvPr id="0" name=""/>
        <dsp:cNvSpPr/>
      </dsp:nvSpPr>
      <dsp:spPr>
        <a:xfrm rot="16971429">
          <a:off x="3509026" y="2132444"/>
          <a:ext cx="2456899" cy="191346"/>
        </a:xfrm>
        <a:prstGeom prst="leftArrow">
          <a:avLst>
            <a:gd name="adj1" fmla="val 60000"/>
            <a:gd name="adj2" fmla="val 50000"/>
          </a:avLst>
        </a:prstGeom>
        <a:solidFill>
          <a:schemeClr val="accent6">
            <a:hueOff val="0"/>
            <a:satOff val="0"/>
            <a:lumOff val="0"/>
            <a:alphaOff val="0"/>
          </a:schemeClr>
        </a:solidFill>
        <a:ln w="19050">
          <a:solidFill>
            <a:schemeClr val="lt1">
              <a:hueOff val="0"/>
              <a:satOff val="0"/>
              <a:lumOff val="0"/>
            </a:schemeClr>
          </a:solidFill>
        </a:ln>
        <a:effectLst/>
      </dsp:spPr>
      <dsp:style>
        <a:lnRef idx="0">
          <a:scrgbClr r="0" g="0" b="0"/>
        </a:lnRef>
        <a:fillRef idx="1">
          <a:scrgbClr r="0" g="0" b="0"/>
        </a:fillRef>
        <a:effectRef idx="0">
          <a:scrgbClr r="0" g="0" b="0"/>
        </a:effectRef>
        <a:fontRef idx="minor">
          <a:schemeClr val="lt1"/>
        </a:fontRef>
      </dsp:style>
    </dsp:sp>
    <dsp:sp modelId="{FA891EF6-B6F0-4A3C-B985-1F9B8E962278}">
      <dsp:nvSpPr>
        <dsp:cNvPr id="0" name=""/>
        <dsp:cNvSpPr/>
      </dsp:nvSpPr>
      <dsp:spPr>
        <a:xfrm>
          <a:off x="4262048" y="512591"/>
          <a:ext cx="1497568" cy="1035752"/>
        </a:xfrm>
        <a:prstGeom prst="roundRect">
          <a:avLst>
            <a:gd name="adj" fmla="val 10000"/>
          </a:avLst>
        </a:prstGeom>
        <a:solidFill>
          <a:schemeClr val="accent6">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marL="0" lvl="0" indent="0" algn="ctr" defTabSz="711200">
            <a:lnSpc>
              <a:spcPct val="90000"/>
            </a:lnSpc>
            <a:spcBef>
              <a:spcPct val="0"/>
            </a:spcBef>
            <a:spcAft>
              <a:spcPct val="35000"/>
            </a:spcAft>
            <a:buNone/>
          </a:pPr>
          <a:r>
            <a:rPr lang="en-US" sz="1600" kern="1200" dirty="0">
              <a:latin typeface="Arial Black" panose="020B0A04020102020204" pitchFamily="34" charset="0"/>
            </a:rPr>
            <a:t>Lameness</a:t>
          </a:r>
        </a:p>
      </dsp:txBody>
      <dsp:txXfrm>
        <a:off x="4292384" y="542927"/>
        <a:ext cx="1436896" cy="975080"/>
      </dsp:txXfrm>
    </dsp:sp>
    <dsp:sp modelId="{97C8B401-D444-4796-89D8-5AF4C4D4E199}">
      <dsp:nvSpPr>
        <dsp:cNvPr id="0" name=""/>
        <dsp:cNvSpPr/>
      </dsp:nvSpPr>
      <dsp:spPr>
        <a:xfrm rot="18619059">
          <a:off x="4485151" y="2624493"/>
          <a:ext cx="2447040" cy="191346"/>
        </a:xfrm>
        <a:prstGeom prst="leftArrow">
          <a:avLst>
            <a:gd name="adj1" fmla="val 60000"/>
            <a:gd name="adj2" fmla="val 50000"/>
          </a:avLst>
        </a:prstGeom>
        <a:solidFill>
          <a:schemeClr val="accent2">
            <a:hueOff val="0"/>
            <a:satOff val="0"/>
            <a:lumOff val="0"/>
            <a:alphaOff val="0"/>
          </a:schemeClr>
        </a:solidFill>
        <a:ln w="19050">
          <a:solidFill>
            <a:schemeClr val="lt1">
              <a:hueOff val="0"/>
              <a:satOff val="0"/>
              <a:lumOff val="0"/>
            </a:schemeClr>
          </a:solidFill>
        </a:ln>
        <a:effectLst/>
      </dsp:spPr>
      <dsp:style>
        <a:lnRef idx="0">
          <a:scrgbClr r="0" g="0" b="0"/>
        </a:lnRef>
        <a:fillRef idx="1">
          <a:scrgbClr r="0" g="0" b="0"/>
        </a:fillRef>
        <a:effectRef idx="0">
          <a:scrgbClr r="0" g="0" b="0"/>
        </a:effectRef>
        <a:fontRef idx="minor">
          <a:schemeClr val="lt1"/>
        </a:fontRef>
      </dsp:style>
    </dsp:sp>
    <dsp:sp modelId="{CFFC494E-D7AC-4A00-843A-E6341C54366F}">
      <dsp:nvSpPr>
        <dsp:cNvPr id="0" name=""/>
        <dsp:cNvSpPr/>
      </dsp:nvSpPr>
      <dsp:spPr>
        <a:xfrm>
          <a:off x="5852973" y="1269394"/>
          <a:ext cx="1294690" cy="1035752"/>
        </a:xfrm>
        <a:prstGeom prst="roundRect">
          <a:avLst>
            <a:gd name="adj" fmla="val 10000"/>
          </a:avLst>
        </a:prstGeom>
        <a:solidFill>
          <a:schemeClr val="accent2">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marL="0" lvl="0" indent="0" algn="ctr" defTabSz="711200">
            <a:lnSpc>
              <a:spcPct val="90000"/>
            </a:lnSpc>
            <a:spcBef>
              <a:spcPct val="0"/>
            </a:spcBef>
            <a:spcAft>
              <a:spcPct val="35000"/>
            </a:spcAft>
            <a:buNone/>
          </a:pPr>
          <a:r>
            <a:rPr lang="en-US" sz="1600" kern="1200" dirty="0">
              <a:latin typeface="Arial Black" panose="020B0A04020102020204" pitchFamily="34" charset="0"/>
            </a:rPr>
            <a:t>Actual PT</a:t>
          </a:r>
        </a:p>
      </dsp:txBody>
      <dsp:txXfrm>
        <a:off x="5883309" y="1299730"/>
        <a:ext cx="1234018" cy="975080"/>
      </dsp:txXfrm>
    </dsp:sp>
    <dsp:sp modelId="{BC7CC6ED-0ED7-4ADF-A8CB-610568F50FC9}">
      <dsp:nvSpPr>
        <dsp:cNvPr id="0" name=""/>
        <dsp:cNvSpPr/>
      </dsp:nvSpPr>
      <dsp:spPr>
        <a:xfrm rot="20057143">
          <a:off x="5066894" y="3374802"/>
          <a:ext cx="2456899" cy="191346"/>
        </a:xfrm>
        <a:prstGeom prst="leftArrow">
          <a:avLst>
            <a:gd name="adj1" fmla="val 60000"/>
            <a:gd name="adj2" fmla="val 50000"/>
          </a:avLst>
        </a:prstGeom>
        <a:solidFill>
          <a:schemeClr val="accent3">
            <a:hueOff val="0"/>
            <a:satOff val="0"/>
            <a:lumOff val="0"/>
            <a:alphaOff val="0"/>
          </a:schemeClr>
        </a:solidFill>
        <a:ln w="19050">
          <a:solidFill>
            <a:schemeClr val="lt1">
              <a:hueOff val="0"/>
              <a:satOff val="0"/>
              <a:lumOff val="0"/>
            </a:schemeClr>
          </a:solidFill>
        </a:ln>
        <a:effectLst/>
      </dsp:spPr>
      <dsp:style>
        <a:lnRef idx="0">
          <a:scrgbClr r="0" g="0" b="0"/>
        </a:lnRef>
        <a:fillRef idx="1">
          <a:scrgbClr r="0" g="0" b="0"/>
        </a:fillRef>
        <a:effectRef idx="0">
          <a:scrgbClr r="0" g="0" b="0"/>
        </a:effectRef>
        <a:fontRef idx="minor">
          <a:schemeClr val="lt1"/>
        </a:fontRef>
      </dsp:style>
    </dsp:sp>
    <dsp:sp modelId="{33F038CD-662C-456B-8470-5A742B62086D}">
      <dsp:nvSpPr>
        <dsp:cNvPr id="0" name=""/>
        <dsp:cNvSpPr/>
      </dsp:nvSpPr>
      <dsp:spPr>
        <a:xfrm>
          <a:off x="6503371" y="2419595"/>
          <a:ext cx="1797535" cy="1035752"/>
        </a:xfrm>
        <a:prstGeom prst="roundRect">
          <a:avLst>
            <a:gd name="adj" fmla="val 10000"/>
          </a:avLst>
        </a:prstGeom>
        <a:solidFill>
          <a:schemeClr val="accent3">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marL="0" lvl="0" indent="0" algn="ctr" defTabSz="711200">
            <a:lnSpc>
              <a:spcPct val="90000"/>
            </a:lnSpc>
            <a:spcBef>
              <a:spcPct val="0"/>
            </a:spcBef>
            <a:spcAft>
              <a:spcPct val="35000"/>
            </a:spcAft>
            <a:buNone/>
          </a:pPr>
          <a:r>
            <a:rPr lang="en-US" sz="1600" kern="1200" dirty="0">
              <a:latin typeface="Arial Black" panose="020B0A04020102020204" pitchFamily="34" charset="0"/>
            </a:rPr>
            <a:t>Neurology</a:t>
          </a:r>
        </a:p>
      </dsp:txBody>
      <dsp:txXfrm>
        <a:off x="6533707" y="2449931"/>
        <a:ext cx="1736863" cy="975080"/>
      </dsp:txXfrm>
    </dsp:sp>
    <dsp:sp modelId="{7AF2F6BD-E24D-4B90-B94F-48CC3D1BE7E3}">
      <dsp:nvSpPr>
        <dsp:cNvPr id="0" name=""/>
        <dsp:cNvSpPr/>
      </dsp:nvSpPr>
      <dsp:spPr>
        <a:xfrm>
          <a:off x="5294292" y="4371096"/>
          <a:ext cx="2456899" cy="191346"/>
        </a:xfrm>
        <a:prstGeom prst="leftArrow">
          <a:avLst>
            <a:gd name="adj1" fmla="val 60000"/>
            <a:gd name="adj2" fmla="val 50000"/>
          </a:avLst>
        </a:prstGeom>
        <a:solidFill>
          <a:schemeClr val="accent4">
            <a:hueOff val="0"/>
            <a:satOff val="0"/>
            <a:lumOff val="0"/>
            <a:alphaOff val="0"/>
          </a:schemeClr>
        </a:solidFill>
        <a:ln w="19050">
          <a:solidFill>
            <a:schemeClr val="lt1">
              <a:hueOff val="0"/>
              <a:satOff val="0"/>
              <a:lumOff val="0"/>
            </a:schemeClr>
          </a:solidFill>
        </a:ln>
        <a:effectLst/>
      </dsp:spPr>
      <dsp:style>
        <a:lnRef idx="0">
          <a:scrgbClr r="0" g="0" b="0"/>
        </a:lnRef>
        <a:fillRef idx="1">
          <a:scrgbClr r="0" g="0" b="0"/>
        </a:fillRef>
        <a:effectRef idx="0">
          <a:scrgbClr r="0" g="0" b="0"/>
        </a:effectRef>
        <a:fontRef idx="minor">
          <a:schemeClr val="lt1"/>
        </a:fontRef>
      </dsp:style>
    </dsp:sp>
    <dsp:sp modelId="{1AB3C1CB-3522-4969-B290-7B8728E58CAB}">
      <dsp:nvSpPr>
        <dsp:cNvPr id="0" name=""/>
        <dsp:cNvSpPr/>
      </dsp:nvSpPr>
      <dsp:spPr>
        <a:xfrm>
          <a:off x="6763653" y="3948893"/>
          <a:ext cx="1975076" cy="1035752"/>
        </a:xfrm>
        <a:prstGeom prst="roundRect">
          <a:avLst>
            <a:gd name="adj" fmla="val 10000"/>
          </a:avLst>
        </a:prstGeom>
        <a:solidFill>
          <a:schemeClr val="accent4">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marL="0" lvl="0" indent="0" algn="ctr" defTabSz="711200">
            <a:lnSpc>
              <a:spcPct val="90000"/>
            </a:lnSpc>
            <a:spcBef>
              <a:spcPct val="0"/>
            </a:spcBef>
            <a:spcAft>
              <a:spcPct val="35000"/>
            </a:spcAft>
            <a:buNone/>
          </a:pPr>
          <a:r>
            <a:rPr lang="en-US" sz="1600" kern="1200" dirty="0">
              <a:latin typeface="Arial Black" panose="020B0A04020102020204" pitchFamily="34" charset="0"/>
            </a:rPr>
            <a:t>Pharmacology</a:t>
          </a:r>
        </a:p>
      </dsp:txBody>
      <dsp:txXfrm>
        <a:off x="6793989" y="3979229"/>
        <a:ext cx="1914404" cy="975080"/>
      </dsp:txXfrm>
    </dsp:sp>
  </dsp:spTree>
</dsp:drawing>
</file>

<file path=ppt/diagrams/layout1.xml><?xml version="1.0" encoding="utf-8"?>
<dgm:layoutDef xmlns:dgm="http://schemas.openxmlformats.org/drawingml/2006/diagram" xmlns:a="http://schemas.openxmlformats.org/drawingml/2006/main" uniqueId="urn:microsoft.com/office/officeart/2005/8/layout/radial4">
  <dgm:title val=""/>
  <dgm:desc val=""/>
  <dgm:catLst>
    <dgm:cat type="relationship" pri="19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t modelId="11"/>
        <dgm:pt modelId="12"/>
      </dgm:ptLst>
      <dgm:cxnLst>
        <dgm:cxn modelId="2" srcId="0" destId="1" srcOrd="0" destOrd="0"/>
        <dgm:cxn modelId="15" srcId="1" destId="11" srcOrd="0" destOrd="0"/>
        <dgm:cxn modelId="16" srcId="1" destId="12" srcOrd="1"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0"/>
              <dgm:param type="spanAng" val="360"/>
              <dgm:param type="ctrShpMap" val="fNode"/>
            </dgm:alg>
          </dgm:if>
          <dgm:else name="Name4">
            <dgm:choose name="Name5">
              <dgm:if name="Name6" axis="ch ch" ptType="node node" st="1 1" cnt="1 0" func="cnt" op="lte" val="3">
                <dgm:alg type="cycle">
                  <dgm:param type="stAng" val="-55"/>
                  <dgm:param type="spanAng" val="110"/>
                  <dgm:param type="ctrShpMap" val="fNode"/>
                </dgm:alg>
              </dgm:if>
              <dgm:else name="Name7">
                <dgm:choose name="Name8">
                  <dgm:if name="Name9" axis="ch ch" ptType="node node" st="1 1" cnt="1 0" func="cnt" op="equ" val="4">
                    <dgm:alg type="cycle">
                      <dgm:param type="stAng" val="-75"/>
                      <dgm:param type="spanAng" val="150"/>
                      <dgm:param type="ctrShpMap" val="fNode"/>
                    </dgm:alg>
                  </dgm:if>
                  <dgm:else name="Name10">
                    <dgm:alg type="cycle">
                      <dgm:param type="stAng" val="-90"/>
                      <dgm:param type="spanAng" val="180"/>
                      <dgm:param type="ctrShpMap" val="fNode"/>
                    </dgm:alg>
                  </dgm:else>
                </dgm:choose>
              </dgm:else>
            </dgm:choose>
          </dgm:else>
        </dgm:choose>
      </dgm:if>
      <dgm:else name="Name11">
        <dgm:choose name="Name12">
          <dgm:if name="Name13" axis="ch ch" ptType="node node" st="1 1" cnt="1 0" func="cnt" op="lte" val="1">
            <dgm:alg type="cycle">
              <dgm:param type="stAng" val="0"/>
              <dgm:param type="spanAng" val="-360"/>
              <dgm:param type="ctrShpMap" val="fNode"/>
            </dgm:alg>
          </dgm:if>
          <dgm:else name="Name14">
            <dgm:choose name="Name15">
              <dgm:if name="Name16" axis="ch ch" ptType="node node" st="1 1" cnt="1 0" func="cnt" op="lte" val="3">
                <dgm:alg type="cycle">
                  <dgm:param type="stAng" val="55"/>
                  <dgm:param type="spanAng" val="-110"/>
                  <dgm:param type="ctrShpMap" val="fNode"/>
                </dgm:alg>
              </dgm:if>
              <dgm:else name="Name17">
                <dgm:choose name="Name18">
                  <dgm:if name="Name19" axis="ch ch" ptType="node node" st="1 1" cnt="1 0" func="cnt" op="equ" val="4">
                    <dgm:alg type="cycle">
                      <dgm:param type="stAng" val="75"/>
                      <dgm:param type="spanAng" val="-150"/>
                      <dgm:param type="ctrShpMap" val="fNode"/>
                    </dgm:alg>
                  </dgm:if>
                  <dgm:else name="Name20">
                    <dgm:alg type="cycle">
                      <dgm:param type="stAng" val="90"/>
                      <dgm:param type="spanAng" val="-180"/>
                      <dgm:param type="ctrShpMap" val="fNode"/>
                    </dgm:alg>
                  </dgm:else>
                </dgm:choose>
              </dgm:else>
            </dgm:choose>
          </dgm:else>
        </dgm:choose>
      </dgm:else>
    </dgm:choose>
    <dgm:shape xmlns:r="http://schemas.openxmlformats.org/officeDocument/2006/relationships" r:blip="">
      <dgm:adjLst/>
    </dgm:shape>
    <dgm:presOf/>
    <dgm:constrLst>
      <dgm:constr type="w" for="ch" forName="centerShape" refType="w"/>
      <dgm:constr type="w" for="ch" forName="node" refType="w" refFor="ch" refForName="centerShape" fact="0.95"/>
      <dgm:constr type="h" for="ch" forName="parTrans" refType="w" refFor="ch" refForName="centerShape" fact="0.285"/>
      <dgm:constr type="sp" refType="w" refFor="ch" refForName="centerShape" op="equ" fact="0.23"/>
      <dgm:constr type="sibSp" refType="w" refFor="ch" refForName="node" fact="0.1"/>
      <dgm:constr type="primFontSz" for="ch" forName="node" op="equ"/>
    </dgm:constrLst>
    <dgm:choose name="Name21">
      <dgm:if name="Name22" axis="ch ch" ptType="node node" st="1 1" cnt="1 0" func="cnt" op="lte" val="5">
        <dgm:ruleLst>
          <dgm:rule type="w" for="ch" forName="centerShape" val="NaN" fact="0.27" max="NaN"/>
        </dgm:ruleLst>
      </dgm:if>
      <dgm:else name="Name23">
        <dgm:ruleLst>
          <dgm:rule type="w" for="ch" forName="centerShape" val="NaN" fact="0.27" max="NaN"/>
          <dgm:rule type="w" for="ch" forName="node" val="NaN" fact="0.7" max="NaN"/>
        </dgm:ruleLst>
      </dgm:else>
    </dgm:choose>
    <dgm:forEach name="Name24" axis="ch" ptType="node" cnt="1">
      <dgm:layoutNode name="centerShape" styleLbl="node0">
        <dgm:alg type="tx"/>
        <dgm:shape xmlns:r="http://schemas.openxmlformats.org/officeDocument/2006/relationships" type="ellipse" r:blip="">
          <dgm:adjLst/>
        </dgm:shape>
        <dgm:presOf axis="self"/>
        <dgm:constrLst>
          <dgm:constr type="tMarg" refType="primFontSz" fact="0.05"/>
          <dgm:constr type="bMarg" refType="primFontSz" fact="0.05"/>
          <dgm:constr type="lMarg" refType="primFontSz" fact="0.05"/>
          <dgm:constr type="rMarg" refType="primFontSz" fact="0.05"/>
          <dgm:constr type="primFontSz" val="65"/>
          <dgm:constr type="h" refType="w"/>
        </dgm:constrLst>
        <dgm:ruleLst>
          <dgm:rule type="primFontSz" val="5" fact="NaN" max="NaN"/>
        </dgm:ruleLst>
      </dgm:layoutNode>
      <dgm:forEach name="Name25" axis="ch">
        <dgm:forEach name="Name26" axis="self" ptType="parTrans">
          <dgm:layoutNode name="parTrans" styleLbl="bgSibTrans2D1">
            <dgm:alg type="conn">
              <dgm:param type="begPts" val="auto"/>
              <dgm:param type="endPts" val="ctr"/>
              <dgm:param type="endSty" val="noArr"/>
              <dgm:param type="begSty" val="arr"/>
            </dgm:alg>
            <dgm:shape xmlns:r="http://schemas.openxmlformats.org/officeDocument/2006/relationships" type="conn" r:blip="">
              <dgm:adjLst/>
            </dgm:shape>
            <dgm:presOf axis="self"/>
            <dgm:constrLst>
              <dgm:constr type="begPad" refType="connDist" fact="0.055"/>
              <dgm:constr type="endPad"/>
            </dgm:constrLst>
            <dgm:ruleLst/>
          </dgm:layoutNode>
        </dgm:forEach>
        <dgm:forEach name="Name27" axis="self" ptType="node">
          <dgm:layoutNode name="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h" refType="w" fact="0.8"/>
              <dgm:constr type="tMarg" refType="primFontSz" fact="0.15"/>
              <dgm:constr type="bMarg" refType="primFontSz" fact="0.15"/>
              <dgm:constr type="lMarg" refType="primFontSz" fact="0.15"/>
              <dgm:constr type="rMarg" refType="primFontSz" fact="0.15"/>
            </dgm:constrLst>
            <dgm:ruleLst>
              <dgm:rule type="primFontSz" val="5" fact="NaN" max="NaN"/>
            </dgm:ruleLst>
          </dgm:layoutNode>
        </dgm:forEach>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8D02D98-6FD7-1440-BCCD-A8D551FEE5D8}" type="datetimeFigureOut">
              <a:rPr lang="en-US" smtClean="0"/>
              <a:t>8/21/25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016EA60-B9D8-994B-AD42-2D0C78263716}" type="slidenum">
              <a:rPr lang="en-US" smtClean="0"/>
              <a:t>‹#›</a:t>
            </a:fld>
            <a:endParaRPr lang="en-US"/>
          </a:p>
        </p:txBody>
      </p:sp>
    </p:spTree>
    <p:extLst>
      <p:ext uri="{BB962C8B-B14F-4D97-AF65-F5344CB8AC3E}">
        <p14:creationId xmlns:p14="http://schemas.microsoft.com/office/powerpoint/2010/main" val="91371386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s://www.merckvetmanual.com/nervous-system/diseases-of-the-spinal-column-and-cord/degenerative-diseases-of-the-spinal-column-and-cord-in-animals#v26305092" TargetMode="External"/><Relationship Id="rId2" Type="http://schemas.openxmlformats.org/officeDocument/2006/relationships/slide" Target="../slides/slide13.xml"/><Relationship Id="rId1" Type="http://schemas.openxmlformats.org/officeDocument/2006/relationships/notesMaster" Target="../notesMasters/notesMaster1.xml"/><Relationship Id="rId4" Type="http://schemas.openxmlformats.org/officeDocument/2006/relationships/hyperlink" Target="https://www.merckvetmanual.com/nervous-system/diseases-of-the-spinal-column-and-cord/degenerative-diseases-of-the-spinal-column-and-cord-in-animals#v26305210" TargetMode="Externa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016EA60-B9D8-994B-AD42-2D0C78263716}" type="slidenum">
              <a:rPr lang="en-US" smtClean="0"/>
              <a:t>1</a:t>
            </a:fld>
            <a:endParaRPr lang="en-US"/>
          </a:p>
        </p:txBody>
      </p:sp>
    </p:spTree>
    <p:extLst>
      <p:ext uri="{BB962C8B-B14F-4D97-AF65-F5344CB8AC3E}">
        <p14:creationId xmlns:p14="http://schemas.microsoft.com/office/powerpoint/2010/main" val="30011131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While not all students will take integrative medicine, this rotation averages about 80 student weeks per year, meaning there is essentially 1 student on each week. In equine sports medicine, this is about 30 student weeks per year. While I can only speak about orthopedic surgery, we discuss the importance and use of physical rehabilitation for our orthopedic patients, so the graduating students are well aware of the need and expected outcome following PT for many orthopedic disorders. </a:t>
            </a:r>
          </a:p>
        </p:txBody>
      </p:sp>
      <p:sp>
        <p:nvSpPr>
          <p:cNvPr id="4" name="Slide Number Placeholder 3"/>
          <p:cNvSpPr>
            <a:spLocks noGrp="1"/>
          </p:cNvSpPr>
          <p:nvPr>
            <p:ph type="sldNum" sz="quarter" idx="5"/>
          </p:nvPr>
        </p:nvSpPr>
        <p:spPr/>
        <p:txBody>
          <a:bodyPr/>
          <a:lstStyle/>
          <a:p>
            <a:fld id="{C016EA60-B9D8-994B-AD42-2D0C78263716}" type="slidenum">
              <a:rPr lang="en-US" smtClean="0"/>
              <a:t>7</a:t>
            </a:fld>
            <a:endParaRPr lang="en-US"/>
          </a:p>
        </p:txBody>
      </p:sp>
    </p:spTree>
    <p:extLst>
      <p:ext uri="{BB962C8B-B14F-4D97-AF65-F5344CB8AC3E}">
        <p14:creationId xmlns:p14="http://schemas.microsoft.com/office/powerpoint/2010/main" val="97654898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r>
              <a:rPr lang="en-US" dirty="0"/>
              <a:t>Manual therapy includes massage and chiropractic work</a:t>
            </a:r>
          </a:p>
        </p:txBody>
      </p:sp>
      <p:sp>
        <p:nvSpPr>
          <p:cNvPr id="4" name="Slide Number Placeholder 3"/>
          <p:cNvSpPr>
            <a:spLocks noGrp="1"/>
          </p:cNvSpPr>
          <p:nvPr>
            <p:ph type="sldNum" sz="quarter" idx="5"/>
          </p:nvPr>
        </p:nvSpPr>
        <p:spPr/>
        <p:txBody>
          <a:bodyPr/>
          <a:lstStyle/>
          <a:p>
            <a:fld id="{C016EA60-B9D8-994B-AD42-2D0C78263716}" type="slidenum">
              <a:rPr lang="en-US" smtClean="0"/>
              <a:t>8</a:t>
            </a:fld>
            <a:endParaRPr lang="en-US"/>
          </a:p>
        </p:txBody>
      </p:sp>
    </p:spTree>
    <p:extLst>
      <p:ext uri="{BB962C8B-B14F-4D97-AF65-F5344CB8AC3E}">
        <p14:creationId xmlns:p14="http://schemas.microsoft.com/office/powerpoint/2010/main" val="105418068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a:solidFill>
                  <a:schemeClr val="tx1"/>
                </a:solidFill>
                <a:effectLst/>
                <a:latin typeface="+mn-lt"/>
                <a:ea typeface="+mn-ea"/>
                <a:cs typeface="+mn-cs"/>
              </a:rPr>
              <a:t>For example, a not uncommon spinal abnormality in small dogs is an instability between 2 </a:t>
            </a:r>
            <a:r>
              <a:rPr lang="en-US" sz="1200" b="0" i="0" kern="1200" dirty="0" err="1">
                <a:solidFill>
                  <a:schemeClr val="tx1"/>
                </a:solidFill>
                <a:effectLst/>
                <a:latin typeface="+mn-lt"/>
                <a:ea typeface="+mn-ea"/>
                <a:cs typeface="+mn-cs"/>
              </a:rPr>
              <a:t>vertebraes</a:t>
            </a:r>
            <a:r>
              <a:rPr lang="en-US" sz="1200" b="0" i="0" kern="1200" dirty="0">
                <a:solidFill>
                  <a:schemeClr val="tx1"/>
                </a:solidFill>
                <a:effectLst/>
                <a:latin typeface="+mn-lt"/>
                <a:ea typeface="+mn-ea"/>
                <a:cs typeface="+mn-cs"/>
              </a:rPr>
              <a:t> in the neck. A sudden movement in that area can lead to acute death. Thus, recommending treatment without having the correct diagnosis, established by a veterinarian using x-rays and MR, can be detrimental to the health of the patient. While a clear and thorough understanding about the human body may be present, this does not directly translate to the body of a cat, or a dog. </a:t>
            </a:r>
          </a:p>
        </p:txBody>
      </p:sp>
      <p:sp>
        <p:nvSpPr>
          <p:cNvPr id="4" name="Slide Number Placeholder 3"/>
          <p:cNvSpPr>
            <a:spLocks noGrp="1"/>
          </p:cNvSpPr>
          <p:nvPr>
            <p:ph type="sldNum" sz="quarter" idx="5"/>
          </p:nvPr>
        </p:nvSpPr>
        <p:spPr/>
        <p:txBody>
          <a:bodyPr/>
          <a:lstStyle/>
          <a:p>
            <a:fld id="{C016EA60-B9D8-994B-AD42-2D0C78263716}" type="slidenum">
              <a:rPr lang="en-US" smtClean="0"/>
              <a:t>12</a:t>
            </a:fld>
            <a:endParaRPr lang="en-US"/>
          </a:p>
        </p:txBody>
      </p:sp>
    </p:spTree>
    <p:extLst>
      <p:ext uri="{BB962C8B-B14F-4D97-AF65-F5344CB8AC3E}">
        <p14:creationId xmlns:p14="http://schemas.microsoft.com/office/powerpoint/2010/main" val="140776574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a:solidFill>
                  <a:schemeClr val="tx1"/>
                </a:solidFill>
                <a:effectLst/>
                <a:latin typeface="+mn-lt"/>
                <a:ea typeface="+mn-ea"/>
                <a:cs typeface="+mn-cs"/>
              </a:rPr>
              <a:t>Idiopathic </a:t>
            </a:r>
            <a:r>
              <a:rPr lang="en-US" sz="1200" b="0" i="0" kern="1200" dirty="0">
                <a:solidFill>
                  <a:schemeClr val="tx1"/>
                </a:solidFill>
                <a:effectLst/>
                <a:latin typeface="+mn-lt"/>
                <a:ea typeface="+mn-ea"/>
                <a:cs typeface="+mn-cs"/>
              </a:rPr>
              <a:t>lameness, intervertebral disc disease, </a:t>
            </a:r>
            <a:r>
              <a:rPr lang="en-US" sz="1200" b="0" i="0" u="sng" kern="1200" dirty="0">
                <a:solidFill>
                  <a:schemeClr val="tx1"/>
                </a:solidFill>
                <a:effectLst/>
                <a:latin typeface="+mn-lt"/>
                <a:ea typeface="+mn-ea"/>
                <a:cs typeface="+mn-cs"/>
                <a:hlinkClick r:id="rId3"/>
              </a:rPr>
              <a:t>Wobbler syndrome</a:t>
            </a:r>
            <a:r>
              <a:rPr lang="en-US" sz="1200" b="0" i="0" kern="1200" dirty="0">
                <a:solidFill>
                  <a:schemeClr val="tx1"/>
                </a:solidFill>
                <a:effectLst/>
                <a:latin typeface="+mn-lt"/>
                <a:ea typeface="+mn-ea"/>
                <a:cs typeface="+mn-cs"/>
              </a:rPr>
              <a:t>/cervical vertebral malformation, </a:t>
            </a:r>
            <a:r>
              <a:rPr lang="en-US" sz="1200" b="0" i="0" u="sng" kern="1200" dirty="0">
                <a:solidFill>
                  <a:schemeClr val="tx1"/>
                </a:solidFill>
                <a:effectLst/>
                <a:latin typeface="+mn-lt"/>
                <a:ea typeface="+mn-ea"/>
                <a:cs typeface="+mn-cs"/>
                <a:hlinkClick r:id="rId4"/>
              </a:rPr>
              <a:t>spondylosis</a:t>
            </a:r>
            <a:r>
              <a:rPr lang="en-US" sz="1200" b="0" i="0" kern="1200" dirty="0">
                <a:solidFill>
                  <a:schemeClr val="tx1"/>
                </a:solidFill>
                <a:effectLst/>
                <a:latin typeface="+mn-lt"/>
                <a:ea typeface="+mn-ea"/>
                <a:cs typeface="+mn-cs"/>
              </a:rPr>
              <a:t>, cauda equina syndrome, urinary incontinence, neuropathies, postsurgical rehabilitation, trauma, and various organ pathologies; many of these may actually constitute contraindications for the use of chiropractic treatment. </a:t>
            </a:r>
            <a:endParaRPr lang="en-US" dirty="0"/>
          </a:p>
        </p:txBody>
      </p:sp>
      <p:sp>
        <p:nvSpPr>
          <p:cNvPr id="4" name="Slide Number Placeholder 3"/>
          <p:cNvSpPr>
            <a:spLocks noGrp="1"/>
          </p:cNvSpPr>
          <p:nvPr>
            <p:ph type="sldNum" sz="quarter" idx="5"/>
          </p:nvPr>
        </p:nvSpPr>
        <p:spPr/>
        <p:txBody>
          <a:bodyPr/>
          <a:lstStyle/>
          <a:p>
            <a:fld id="{C016EA60-B9D8-994B-AD42-2D0C78263716}" type="slidenum">
              <a:rPr lang="en-US" smtClean="0"/>
              <a:t>13</a:t>
            </a:fld>
            <a:endParaRPr lang="en-US"/>
          </a:p>
        </p:txBody>
      </p:sp>
    </p:spTree>
    <p:extLst>
      <p:ext uri="{BB962C8B-B14F-4D97-AF65-F5344CB8AC3E}">
        <p14:creationId xmlns:p14="http://schemas.microsoft.com/office/powerpoint/2010/main" val="192253684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California, a veterinarian must complete 36 hours of continuing education to renew their license. This ensures that they stay current on treatment recommendations and best practice with it comes to diagnosis of animals. It’s important to recognize that In California, only licensed veterinarians are legally qualified to diagnose and treat animals, including prescribing medications and performing surgeries</a:t>
            </a:r>
            <a:r>
              <a:rPr lang="en-US" sz="1200" b="0" i="0" kern="1200" dirty="0">
                <a:solidFill>
                  <a:schemeClr val="tx1"/>
                </a:solidFill>
                <a:effectLst/>
                <a:latin typeface="+mn-lt"/>
                <a:ea typeface="+mn-ea"/>
                <a:cs typeface="+mn-cs"/>
              </a:rPr>
              <a:t>. </a:t>
            </a:r>
          </a:p>
          <a:p>
            <a:r>
              <a:rPr lang="en-US" sz="1200" b="0" i="0" kern="1200" dirty="0">
                <a:solidFill>
                  <a:schemeClr val="tx1"/>
                </a:solidFill>
                <a:effectLst/>
                <a:latin typeface="+mn-lt"/>
                <a:ea typeface="+mn-ea"/>
                <a:cs typeface="+mn-cs"/>
              </a:rPr>
              <a:t>Physical rehabilitation and chiropractic work is a type of treatment that is recommended based on a diagnosis, this a veterinarian should be involved. </a:t>
            </a:r>
            <a:endParaRPr lang="en-US" dirty="0"/>
          </a:p>
          <a:p>
            <a:r>
              <a:rPr lang="en-US" dirty="0"/>
              <a:t>Certificate program in companion animal rehabilitation / see https://</a:t>
            </a:r>
            <a:r>
              <a:rPr lang="en-US" dirty="0" err="1"/>
              <a:t>www.rehabvets.org</a:t>
            </a:r>
            <a:r>
              <a:rPr lang="en-US" dirty="0"/>
              <a:t>/</a:t>
            </a:r>
            <a:r>
              <a:rPr lang="en-US" dirty="0" err="1"/>
              <a:t>training.lasso</a:t>
            </a:r>
            <a:endParaRPr lang="en-US" dirty="0"/>
          </a:p>
          <a:p>
            <a:endParaRPr lang="en-US" dirty="0"/>
          </a:p>
          <a:p>
            <a:r>
              <a:rPr lang="en-US" dirty="0"/>
              <a:t>- Tennessee Program</a:t>
            </a:r>
          </a:p>
          <a:p>
            <a:r>
              <a:rPr lang="en-US" dirty="0"/>
              <a:t>- Canine Rehabilitation Institute (Wellington, Florida)</a:t>
            </a:r>
          </a:p>
          <a:p>
            <a:r>
              <a:rPr lang="en-US" dirty="0"/>
              <a:t>- Healing Oasis (Sturtevant, Wisconsin)</a:t>
            </a:r>
          </a:p>
          <a:p>
            <a:r>
              <a:rPr lang="en-US" dirty="0"/>
              <a:t>- </a:t>
            </a:r>
            <a:r>
              <a:rPr lang="en-US" dirty="0" err="1"/>
              <a:t>Curacore</a:t>
            </a:r>
            <a:r>
              <a:rPr lang="en-US" dirty="0"/>
              <a:t> Vet (Fort Colling Colorado)</a:t>
            </a:r>
          </a:p>
          <a:p>
            <a:r>
              <a:rPr lang="en-US" dirty="0"/>
              <a:t>- Integrative Veterinary Medical Institute (Ocala, Florida)</a:t>
            </a:r>
          </a:p>
          <a:p>
            <a:endParaRPr lang="en-US" dirty="0"/>
          </a:p>
        </p:txBody>
      </p:sp>
      <p:sp>
        <p:nvSpPr>
          <p:cNvPr id="4" name="Slide Number Placeholder 3"/>
          <p:cNvSpPr>
            <a:spLocks noGrp="1"/>
          </p:cNvSpPr>
          <p:nvPr>
            <p:ph type="sldNum" sz="quarter" idx="5"/>
          </p:nvPr>
        </p:nvSpPr>
        <p:spPr/>
        <p:txBody>
          <a:bodyPr/>
          <a:lstStyle/>
          <a:p>
            <a:fld id="{C016EA60-B9D8-994B-AD42-2D0C78263716}" type="slidenum">
              <a:rPr lang="en-US" smtClean="0"/>
              <a:t>14</a:t>
            </a:fld>
            <a:endParaRPr lang="en-US"/>
          </a:p>
        </p:txBody>
      </p:sp>
    </p:spTree>
    <p:extLst>
      <p:ext uri="{BB962C8B-B14F-4D97-AF65-F5344CB8AC3E}">
        <p14:creationId xmlns:p14="http://schemas.microsoft.com/office/powerpoint/2010/main" val="126297325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16934" y="0"/>
            <a:ext cx="12231160" cy="6856214"/>
            <a:chOff x="-16934" y="0"/>
            <a:chExt cx="12231160" cy="6856214"/>
          </a:xfrm>
        </p:grpSpPr>
        <p:pic>
          <p:nvPicPr>
            <p:cNvPr id="16" name="Picture 15" descr="HD-PanelTitleR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6" name="Rectangle 25"/>
            <p:cNvSpPr/>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sp>
        <p:pic>
          <p:nvPicPr>
            <p:cNvPr id="17" name="Picture 16"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16934" y="3147609"/>
              <a:ext cx="2478024" cy="612648"/>
            </a:xfrm>
            <a:prstGeom prst="rect">
              <a:avLst/>
            </a:prstGeom>
          </p:spPr>
        </p:pic>
        <p:pic>
          <p:nvPicPr>
            <p:cNvPr id="20" name="Picture 19"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9736202" y="3147609"/>
              <a:ext cx="2478024" cy="612648"/>
            </a:xfrm>
            <a:prstGeom prst="rect">
              <a:avLst/>
            </a:prstGeom>
          </p:spPr>
        </p:pic>
      </p:grpSp>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en-US"/>
              <a:t>Click to edit Master title style</a:t>
            </a:r>
            <a:endParaRPr lang="en-US" dirty="0"/>
          </a:p>
        </p:txBody>
      </p:sp>
      <p:sp>
        <p:nvSpPr>
          <p:cNvPr id="3" name="Subtitle 2"/>
          <p:cNvSpPr>
            <a:spLocks noGrp="1"/>
          </p:cNvSpPr>
          <p:nvPr>
            <p:ph type="subTitle" idx="1"/>
          </p:nvPr>
        </p:nvSpPr>
        <p:spPr>
          <a:xfrm>
            <a:off x="2692398" y="3657597"/>
            <a:ext cx="6815669"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a:xfrm>
            <a:off x="7983232" y="5037663"/>
            <a:ext cx="897467" cy="279400"/>
          </a:xfrm>
        </p:spPr>
        <p:txBody>
          <a:bodyPr/>
          <a:lstStyle/>
          <a:p>
            <a:fld id="{B61BEF0D-F0BB-DE4B-95CE-6DB70DBA9567}" type="datetimeFigureOut">
              <a:rPr lang="en-US" dirty="0"/>
              <a:pPr/>
              <a:t>8/21/25</a:t>
            </a:fld>
            <a:endParaRPr lang="en-US" dirty="0"/>
          </a:p>
        </p:txBody>
      </p:sp>
      <p:sp>
        <p:nvSpPr>
          <p:cNvPr id="5" name="Footer Placeholder 4"/>
          <p:cNvSpPr>
            <a:spLocks noGrp="1"/>
          </p:cNvSpPr>
          <p:nvPr>
            <p:ph type="ftr" sz="quarter" idx="11"/>
          </p:nvPr>
        </p:nvSpPr>
        <p:spPr>
          <a:xfrm>
            <a:off x="2692397" y="5037663"/>
            <a:ext cx="5214635" cy="279400"/>
          </a:xfrm>
        </p:spPr>
        <p:txBody>
          <a:bodyPr/>
          <a:lstStyle/>
          <a:p>
            <a:endParaRPr lang="en-US" dirty="0"/>
          </a:p>
        </p:txBody>
      </p:sp>
      <p:sp>
        <p:nvSpPr>
          <p:cNvPr id="6" name="Slide Number Placeholder 5"/>
          <p:cNvSpPr>
            <a:spLocks noGrp="1"/>
          </p:cNvSpPr>
          <p:nvPr>
            <p:ph type="sldNum" sz="quarter" idx="12"/>
          </p:nvPr>
        </p:nvSpPr>
        <p:spPr>
          <a:xfrm>
            <a:off x="8956900" y="5037663"/>
            <a:ext cx="551167" cy="279400"/>
          </a:xfrm>
        </p:spPr>
        <p:txBody>
          <a:bodyPr/>
          <a:lstStyle/>
          <a:p>
            <a:fld id="{D57F1E4F-1CFF-5643-939E-217C01CDF565}" type="slidenum">
              <a:rPr lang="en-US" dirty="0"/>
              <a:pPr/>
              <a:t>‹#›</a:t>
            </a:fld>
            <a:endParaRPr lang="en-US" dirty="0"/>
          </a:p>
        </p:txBody>
      </p:sp>
      <p:cxnSp>
        <p:nvCxnSpPr>
          <p:cNvPr id="15" name="Straight Connector 14"/>
          <p:cNvCxnSpPr/>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6" cy="566738"/>
          </a:xfrm>
        </p:spPr>
        <p:txBody>
          <a:bodyPr anchor="b">
            <a:normAutofit/>
          </a:bodyPr>
          <a:lstStyle>
            <a:lvl1pPr algn="ctr">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8/21/25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303868" y="982132"/>
            <a:ext cx="9592732" cy="2954868"/>
          </a:xfrm>
        </p:spPr>
        <p:txBody>
          <a:bodyPr anchor="ctr">
            <a:normAutofit/>
          </a:bodyPr>
          <a:lstStyle>
            <a:lvl1pPr algn="ctr">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8/21/25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5" name="Straight Connector 14"/>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370668"/>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8/21/25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14" name="TextBox 13"/>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600267" y="2827870"/>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19" name="Straight Connector 18"/>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295401" y="4777381"/>
            <a:ext cx="9609668"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8/21/25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243668"/>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23"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3" name="Text Placeholder 2"/>
          <p:cNvSpPr>
            <a:spLocks noGrp="1"/>
          </p:cNvSpPr>
          <p:nvPr>
            <p:ph type="body" idx="1"/>
          </p:nvPr>
        </p:nvSpPr>
        <p:spPr>
          <a:xfrm>
            <a:off x="1295401" y="4529667"/>
            <a:ext cx="9609668"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8/21/25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12" name="TextBox 11"/>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10600267" y="259926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295401" y="982132"/>
            <a:ext cx="9609666" cy="2243668"/>
          </a:xfrm>
        </p:spPr>
        <p:txBody>
          <a:bodyPr vert="horz" lIns="91440" tIns="45720" rIns="91440" bIns="45720" rtlCol="0" anchor="ctr">
            <a:normAutofit/>
          </a:bodyPr>
          <a:lstStyle>
            <a:lvl1pPr>
              <a:defRPr lang="en-US" b="0" dirty="0"/>
            </a:lvl1pPr>
          </a:lstStyle>
          <a:p>
            <a:pPr marL="0" lvl="0"/>
            <a:r>
              <a:rPr lang="en-US"/>
              <a:t>Click to edit Master title style</a:t>
            </a:r>
            <a:endParaRPr lang="en-US" dirty="0"/>
          </a:p>
        </p:txBody>
      </p:sp>
      <p:sp>
        <p:nvSpPr>
          <p:cNvPr id="20"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3" name="Text Placeholder 2"/>
          <p:cNvSpPr>
            <a:spLocks noGrp="1"/>
          </p:cNvSpPr>
          <p:nvPr>
            <p:ph type="body" idx="1"/>
          </p:nvPr>
        </p:nvSpPr>
        <p:spPr>
          <a:xfrm>
            <a:off x="1295400" y="4470399"/>
            <a:ext cx="9609670"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8/21/25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5" name="Straight Connector 14"/>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8/21/25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9356" y="982131"/>
            <a:ext cx="1890895" cy="4893735"/>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295398" y="982132"/>
            <a:ext cx="7433025" cy="4893734"/>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8/21/25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4" name="Straight Connector 13"/>
          <p:cNvCxnSpPr/>
          <p:nvPr/>
        </p:nvCxnSpPr>
        <p:spPr>
          <a:xfrm>
            <a:off x="8863890" y="990600"/>
            <a:ext cx="0" cy="487680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2647F38-B617-4D2F-AE0A-013F0C4D2C57}" type="datetimeFigureOut">
              <a:rPr lang="en-US" dirty="0"/>
              <a:t>8/21/25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97799C9-84D9-46D2-A11E-BCF8A720529D}"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2015067" y="3846051"/>
            <a:ext cx="8158690"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8/21/25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6" name="Straight Connector 15"/>
          <p:cNvCxnSpPr/>
          <p:nvPr/>
        </p:nvCxnSpPr>
        <p:spPr>
          <a:xfrm>
            <a:off x="2012723" y="3710585"/>
            <a:ext cx="8163380"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cxnSp>
        <p:nvCxnSpPr>
          <p:cNvPr id="8" name="Straight Connector 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298448" y="2560320"/>
            <a:ext cx="4718304" cy="3310128"/>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81344" y="2560320"/>
            <a:ext cx="4718304" cy="3310128"/>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05BFA754-D5C3-4E66-96A6-867B257F58DC}" type="datetimeFigureOut">
              <a:rPr lang="en-US" dirty="0"/>
              <a:t>8/21/25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D84065D-F351-4B03-BD91-D8A6B8D4B362}"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295400" y="3243262"/>
            <a:ext cx="4718304" cy="2632605"/>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8067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80670" y="3243262"/>
            <a:ext cx="4718304" cy="2632605"/>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8/21/25</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8" name="Straight Connector 1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8/21/25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8/21/25</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3811" y="1388534"/>
            <a:ext cx="3718455" cy="1371600"/>
          </a:xfrm>
        </p:spPr>
        <p:txBody>
          <a:bodyPr anchor="b">
            <a:normAutofit/>
          </a:bodyPr>
          <a:lstStyle>
            <a:lvl1pPr algn="ctr">
              <a:defRPr sz="2400" b="0"/>
            </a:lvl1pPr>
          </a:lstStyle>
          <a:p>
            <a:r>
              <a:rPr lang="en-US"/>
              <a:t>Click to edit Master title style</a:t>
            </a:r>
            <a:endParaRPr lang="en-US" dirty="0"/>
          </a:p>
        </p:txBody>
      </p:sp>
      <p:sp>
        <p:nvSpPr>
          <p:cNvPr id="3" name="Content Placeholder 2"/>
          <p:cNvSpPr>
            <a:spLocks noGrp="1"/>
          </p:cNvSpPr>
          <p:nvPr>
            <p:ph idx="1"/>
          </p:nvPr>
        </p:nvSpPr>
        <p:spPr>
          <a:xfrm>
            <a:off x="5418668" y="982131"/>
            <a:ext cx="5469466" cy="4893735"/>
          </a:xfrm>
        </p:spPr>
        <p:txBody>
          <a:bodyPr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293811" y="3031065"/>
            <a:ext cx="3718455"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8/21/25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6" name="Straight Connector 15"/>
          <p:cNvCxnSpPr/>
          <p:nvPr/>
        </p:nvCxnSpPr>
        <p:spPr>
          <a:xfrm>
            <a:off x="1396169" y="2912533"/>
            <a:ext cx="35144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en-US"/>
              <a:t>Click to edit Master title style</a:t>
            </a:r>
            <a:endParaRPr lang="en-US" dirty="0"/>
          </a:p>
        </p:txBody>
      </p:sp>
      <p:sp>
        <p:nvSpPr>
          <p:cNvPr id="17"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295399" y="3255432"/>
            <a:ext cx="6241816"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8/21/25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7" name="Group 6"/>
          <p:cNvGrpSpPr/>
          <p:nvPr/>
        </p:nvGrpSpPr>
        <p:grpSpPr>
          <a:xfrm>
            <a:off x="-15736" y="0"/>
            <a:ext cx="12229962" cy="6856214"/>
            <a:chOff x="-15736" y="0"/>
            <a:chExt cx="12229962" cy="6856214"/>
          </a:xfrm>
        </p:grpSpPr>
        <p:pic>
          <p:nvPicPr>
            <p:cNvPr id="8" name="Picture 7" descr="HD-PanelContent.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9" name="Rectangle 8"/>
            <p:cNvSpPr/>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5736" y="3153832"/>
              <a:ext cx="777240" cy="606425"/>
            </a:xfrm>
            <a:prstGeom prst="rect">
              <a:avLst/>
            </a:prstGeom>
          </p:spPr>
        </p:pic>
        <p:pic>
          <p:nvPicPr>
            <p:cNvPr id="11" name="Picture 10"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1436986" y="3153832"/>
              <a:ext cx="777240" cy="606425"/>
            </a:xfrm>
            <a:prstGeom prst="rect">
              <a:avLst/>
            </a:prstGeom>
          </p:spPr>
        </p:pic>
      </p:grpSp>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B61BEF0D-F0BB-DE4B-95CE-6DB70DBA9567}" type="datetimeFigureOut">
              <a:rPr lang="en-US" dirty="0"/>
              <a:pPr/>
              <a:t>8/21/25</a:t>
            </a:fld>
            <a:endParaRPr lang="en-US" dirty="0"/>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dirty="0"/>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D57F1E4F-1CFF-5643-939E-217C01CDF565}"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68" r:id="rId2"/>
    <p:sldLayoutId id="2147483651" r:id="rId3"/>
    <p:sldLayoutId id="2147483669" r:id="rId4"/>
    <p:sldLayoutId id="2147483653" r:id="rId5"/>
    <p:sldLayoutId id="2147483654" r:id="rId6"/>
    <p:sldLayoutId id="2147483655" r:id="rId7"/>
    <p:sldLayoutId id="2147483656" r:id="rId8"/>
    <p:sldLayoutId id="2147483660" r:id="rId9"/>
    <p:sldLayoutId id="2147483657" r:id="rId10"/>
    <p:sldLayoutId id="2147483663" r:id="rId11"/>
    <p:sldLayoutId id="2147483664" r:id="rId12"/>
    <p:sldLayoutId id="2147483665" r:id="rId13"/>
    <p:sldLayoutId id="2147483666" r:id="rId14"/>
    <p:sldLayoutId id="2147483667" r:id="rId15"/>
    <p:sldLayoutId id="2147483658" r:id="rId16"/>
    <p:sldLayoutId id="2147483659" r:id="rId17"/>
  </p:sldLayoutIdLst>
  <p:txStyles>
    <p:title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4.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8.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FE4F59-F08E-4640-AF1E-36FB19451E84}"/>
              </a:ext>
            </a:extLst>
          </p:cNvPr>
          <p:cNvSpPr>
            <a:spLocks noGrp="1"/>
          </p:cNvSpPr>
          <p:nvPr>
            <p:ph type="ctrTitle"/>
          </p:nvPr>
        </p:nvSpPr>
        <p:spPr>
          <a:xfrm>
            <a:off x="2692398" y="2365654"/>
            <a:ext cx="6815669" cy="1515533"/>
          </a:xfrm>
        </p:spPr>
        <p:txBody>
          <a:bodyPr/>
          <a:lstStyle/>
          <a:p>
            <a:br>
              <a:rPr lang="en-US" sz="2800" b="0" i="0" u="none" strike="noStrike" baseline="0" dirty="0">
                <a:latin typeface="Times New Roman" panose="02020603050405020304" pitchFamily="18" charset="0"/>
              </a:rPr>
            </a:br>
            <a:br>
              <a:rPr lang="en-US" sz="2800" b="0" i="0" u="none" strike="noStrike" baseline="0" dirty="0">
                <a:latin typeface="Times New Roman" panose="02020603050405020304" pitchFamily="18" charset="0"/>
              </a:rPr>
            </a:br>
            <a:br>
              <a:rPr lang="en-US" sz="2800" b="0" i="0" u="none" strike="noStrike" baseline="0" dirty="0">
                <a:latin typeface="Times New Roman" panose="02020603050405020304" pitchFamily="18" charset="0"/>
              </a:rPr>
            </a:br>
            <a:r>
              <a:rPr lang="en-US" sz="2800" b="0" i="0" u="none" strike="noStrike" baseline="0" dirty="0">
                <a:latin typeface="Times New Roman" panose="02020603050405020304" pitchFamily="18" charset="0"/>
              </a:rPr>
              <a:t>Veterinarian Education and Training </a:t>
            </a:r>
            <a:br>
              <a:rPr lang="en-US" sz="2800" b="0" i="0" u="none" strike="noStrike" baseline="0" dirty="0">
                <a:latin typeface="Times New Roman" panose="02020603050405020304" pitchFamily="18" charset="0"/>
              </a:rPr>
            </a:br>
            <a:r>
              <a:rPr lang="en-US" sz="2800" b="0" i="0" u="none" strike="noStrike" baseline="0" dirty="0">
                <a:latin typeface="Times New Roman" panose="02020603050405020304" pitchFamily="18" charset="0"/>
              </a:rPr>
              <a:t>related to Animal Physical Rehabilitation </a:t>
            </a:r>
            <a:br>
              <a:rPr lang="en-US" sz="1800" b="0" i="0" u="none" strike="noStrike" baseline="0" dirty="0">
                <a:latin typeface="Calibri" panose="020F0502020204030204" pitchFamily="34" charset="0"/>
              </a:rPr>
            </a:br>
            <a:endParaRPr lang="en-US" dirty="0"/>
          </a:p>
        </p:txBody>
      </p:sp>
      <p:sp>
        <p:nvSpPr>
          <p:cNvPr id="3" name="TextBox 2">
            <a:extLst>
              <a:ext uri="{FF2B5EF4-FFF2-40B4-BE49-F238E27FC236}">
                <a16:creationId xmlns:a16="http://schemas.microsoft.com/office/drawing/2014/main" id="{B63EEE72-E890-4CBF-83BE-AF76D614AFA9}"/>
              </a:ext>
            </a:extLst>
          </p:cNvPr>
          <p:cNvSpPr txBox="1"/>
          <p:nvPr/>
        </p:nvSpPr>
        <p:spPr>
          <a:xfrm>
            <a:off x="3321247" y="3696521"/>
            <a:ext cx="5593583" cy="923330"/>
          </a:xfrm>
          <a:prstGeom prst="rect">
            <a:avLst/>
          </a:prstGeom>
          <a:noFill/>
        </p:spPr>
        <p:txBody>
          <a:bodyPr wrap="none" rtlCol="0">
            <a:spAutoFit/>
          </a:bodyPr>
          <a:lstStyle/>
          <a:p>
            <a:pPr algn="ctr"/>
            <a:r>
              <a:rPr lang="en-US" b="1" dirty="0"/>
              <a:t>Dr. Barbro Filliquist, DVM, MAS, DACVS-SA, DECVS </a:t>
            </a:r>
          </a:p>
          <a:p>
            <a:pPr algn="ctr"/>
            <a:r>
              <a:rPr lang="en-US" b="1" dirty="0"/>
              <a:t>Associate Professor of Orthopedic Surgery</a:t>
            </a:r>
          </a:p>
          <a:p>
            <a:pPr algn="ctr"/>
            <a:r>
              <a:rPr lang="en-US" b="1" dirty="0"/>
              <a:t>UC Davis School of Veterinary Medicine</a:t>
            </a:r>
          </a:p>
        </p:txBody>
      </p:sp>
    </p:spTree>
    <p:extLst>
      <p:ext uri="{BB962C8B-B14F-4D97-AF65-F5344CB8AC3E}">
        <p14:creationId xmlns:p14="http://schemas.microsoft.com/office/powerpoint/2010/main" val="363727379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95E1BB-6E2E-49F6-847C-5BEEE62F2DCC}"/>
              </a:ext>
            </a:extLst>
          </p:cNvPr>
          <p:cNvSpPr>
            <a:spLocks noGrp="1"/>
          </p:cNvSpPr>
          <p:nvPr>
            <p:ph type="title"/>
          </p:nvPr>
        </p:nvSpPr>
        <p:spPr/>
        <p:txBody>
          <a:bodyPr>
            <a:normAutofit fontScale="90000"/>
          </a:bodyPr>
          <a:lstStyle/>
          <a:p>
            <a:r>
              <a:rPr lang="en-US" dirty="0"/>
              <a:t>American College of Veterinary Sports Medicine and Rehabilitation</a:t>
            </a:r>
          </a:p>
        </p:txBody>
      </p:sp>
      <p:sp>
        <p:nvSpPr>
          <p:cNvPr id="3" name="Content Placeholder 2">
            <a:extLst>
              <a:ext uri="{FF2B5EF4-FFF2-40B4-BE49-F238E27FC236}">
                <a16:creationId xmlns:a16="http://schemas.microsoft.com/office/drawing/2014/main" id="{4FC5EC1D-2DD7-42E9-9530-03161F8B2AE0}"/>
              </a:ext>
            </a:extLst>
          </p:cNvPr>
          <p:cNvSpPr>
            <a:spLocks noGrp="1"/>
          </p:cNvSpPr>
          <p:nvPr>
            <p:ph idx="1"/>
          </p:nvPr>
        </p:nvSpPr>
        <p:spPr/>
        <p:txBody>
          <a:bodyPr>
            <a:normAutofit fontScale="92500" lnSpcReduction="10000"/>
          </a:bodyPr>
          <a:lstStyle/>
          <a:p>
            <a:r>
              <a:rPr lang="en-US" dirty="0"/>
              <a:t>Only available to veterinarians</a:t>
            </a:r>
          </a:p>
          <a:p>
            <a:r>
              <a:rPr lang="en-US" dirty="0"/>
              <a:t>One of 22 nationally recognized veterinary specialty organizations accredited by then AVMA’s American Board of Veterinary Specialties</a:t>
            </a:r>
          </a:p>
          <a:p>
            <a:r>
              <a:rPr lang="en-US" dirty="0"/>
              <a:t>After veterinary school, veterinarians who wish to seek ACVSMR diplomacy must:</a:t>
            </a:r>
          </a:p>
          <a:p>
            <a:pPr lvl="1"/>
            <a:r>
              <a:rPr lang="en-US" dirty="0"/>
              <a:t>Complete a one-year rotating internship</a:t>
            </a:r>
          </a:p>
          <a:p>
            <a:pPr lvl="1"/>
            <a:r>
              <a:rPr lang="en-US" dirty="0"/>
              <a:t>Complete a three-year residency training program at an approved institution</a:t>
            </a:r>
          </a:p>
          <a:p>
            <a:pPr lvl="1"/>
            <a:r>
              <a:rPr lang="en-US" dirty="0"/>
              <a:t>Publish research </a:t>
            </a:r>
          </a:p>
          <a:p>
            <a:pPr lvl="1"/>
            <a:r>
              <a:rPr lang="en-US" dirty="0"/>
              <a:t>Pass a rigorous credentialing examination</a:t>
            </a:r>
          </a:p>
          <a:p>
            <a:endParaRPr lang="en-US" dirty="0"/>
          </a:p>
          <a:p>
            <a:endParaRPr lang="en-US" dirty="0"/>
          </a:p>
        </p:txBody>
      </p:sp>
    </p:spTree>
    <p:extLst>
      <p:ext uri="{BB962C8B-B14F-4D97-AF65-F5344CB8AC3E}">
        <p14:creationId xmlns:p14="http://schemas.microsoft.com/office/powerpoint/2010/main" val="288011865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0DC425-B0F4-495E-B046-CFDC6EA49A88}"/>
              </a:ext>
            </a:extLst>
          </p:cNvPr>
          <p:cNvSpPr>
            <a:spLocks noGrp="1"/>
          </p:cNvSpPr>
          <p:nvPr>
            <p:ph type="title"/>
          </p:nvPr>
        </p:nvSpPr>
        <p:spPr/>
        <p:txBody>
          <a:bodyPr>
            <a:normAutofit fontScale="90000"/>
          </a:bodyPr>
          <a:lstStyle/>
          <a:p>
            <a:pPr marR="0" lvl="1" rtl="0"/>
            <a:r>
              <a:rPr lang="en-US" sz="2800" b="0" i="0" u="none" strike="noStrike" baseline="0" dirty="0">
                <a:latin typeface="+mj-lt"/>
              </a:rPr>
              <a:t>Why is a “certification” (e.g. obtained at the Florida school by a human physical therapist) not an appropriate level of understanding of animal anatomy?   </a:t>
            </a:r>
            <a:r>
              <a:rPr lang="en-US" sz="1100" b="0" i="0" u="none" strike="noStrike" baseline="0" dirty="0">
                <a:latin typeface="+mj-lt"/>
              </a:rPr>
              <a:t> </a:t>
            </a:r>
            <a:br>
              <a:rPr lang="en-US" sz="1100" b="0" i="0" u="none" strike="noStrike" baseline="0" dirty="0">
                <a:latin typeface="Times New Roman" panose="02020603050405020304" pitchFamily="18" charset="0"/>
              </a:rPr>
            </a:br>
            <a:br>
              <a:rPr lang="en-US" sz="1100" b="0" i="0" u="none" strike="noStrike" baseline="0" dirty="0">
                <a:latin typeface="Calibri" panose="020F0502020204030204" pitchFamily="34" charset="0"/>
              </a:rPr>
            </a:br>
            <a:endParaRPr lang="en-US" dirty="0"/>
          </a:p>
        </p:txBody>
      </p:sp>
      <p:sp>
        <p:nvSpPr>
          <p:cNvPr id="5" name="Content Placeholder 4">
            <a:extLst>
              <a:ext uri="{FF2B5EF4-FFF2-40B4-BE49-F238E27FC236}">
                <a16:creationId xmlns:a16="http://schemas.microsoft.com/office/drawing/2014/main" id="{D320EBA3-B7F1-4F3D-8AEA-F815195A517D}"/>
              </a:ext>
            </a:extLst>
          </p:cNvPr>
          <p:cNvSpPr>
            <a:spLocks noGrp="1"/>
          </p:cNvSpPr>
          <p:nvPr>
            <p:ph idx="1"/>
          </p:nvPr>
        </p:nvSpPr>
        <p:spPr>
          <a:xfrm>
            <a:off x="1138409" y="2755236"/>
            <a:ext cx="9893147" cy="3318936"/>
          </a:xfrm>
        </p:spPr>
        <p:txBody>
          <a:bodyPr>
            <a:normAutofit fontScale="92500"/>
          </a:bodyPr>
          <a:lstStyle/>
          <a:p>
            <a:r>
              <a:rPr lang="en-US" dirty="0"/>
              <a:t>Certification has no accreditation, continuity or minimum standards between programs</a:t>
            </a:r>
          </a:p>
          <a:p>
            <a:r>
              <a:rPr lang="en-US" dirty="0"/>
              <a:t>Certification has neither aptitude testing nor CE requirement</a:t>
            </a:r>
          </a:p>
          <a:p>
            <a:r>
              <a:rPr lang="en-US" dirty="0"/>
              <a:t>From the previous slides, to understand the “why” in addition to the “how” one must have a far more extensive education than what a certification can provide</a:t>
            </a:r>
          </a:p>
          <a:p>
            <a:r>
              <a:rPr lang="en-US" dirty="0"/>
              <a:t>Humans are physiologically not equivalent to other animals like dogs or horses- there are vast differences in everything from their comparative physiology and anatomy to their behavior</a:t>
            </a:r>
          </a:p>
        </p:txBody>
      </p:sp>
    </p:spTree>
    <p:extLst>
      <p:ext uri="{BB962C8B-B14F-4D97-AF65-F5344CB8AC3E}">
        <p14:creationId xmlns:p14="http://schemas.microsoft.com/office/powerpoint/2010/main" val="247692102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8AF2D4-8DA3-F556-B6B7-8D400AA17F32}"/>
              </a:ext>
            </a:extLst>
          </p:cNvPr>
          <p:cNvSpPr>
            <a:spLocks noGrp="1"/>
          </p:cNvSpPr>
          <p:nvPr>
            <p:ph type="title"/>
          </p:nvPr>
        </p:nvSpPr>
        <p:spPr/>
        <p:txBody>
          <a:bodyPr>
            <a:normAutofit fontScale="90000"/>
          </a:bodyPr>
          <a:lstStyle/>
          <a:p>
            <a:r>
              <a:rPr lang="en-US" dirty="0">
                <a:latin typeface="Times New Roman" panose="02020603050405020304" pitchFamily="18" charset="0"/>
                <a:cs typeface="Times New Roman" panose="02020603050405020304" pitchFamily="18" charset="0"/>
              </a:rPr>
              <a:t>What are some important differences between people and animals?</a:t>
            </a:r>
          </a:p>
        </p:txBody>
      </p:sp>
      <p:sp>
        <p:nvSpPr>
          <p:cNvPr id="3" name="Content Placeholder 2">
            <a:extLst>
              <a:ext uri="{FF2B5EF4-FFF2-40B4-BE49-F238E27FC236}">
                <a16:creationId xmlns:a16="http://schemas.microsoft.com/office/drawing/2014/main" id="{C31804F8-EC05-3494-B8A5-34B1AB1C3E58}"/>
              </a:ext>
            </a:extLst>
          </p:cNvPr>
          <p:cNvSpPr>
            <a:spLocks noGrp="1"/>
          </p:cNvSpPr>
          <p:nvPr>
            <p:ph idx="1"/>
          </p:nvPr>
        </p:nvSpPr>
        <p:spPr>
          <a:xfrm>
            <a:off x="1295402" y="2556932"/>
            <a:ext cx="9601196" cy="3318936"/>
          </a:xfrm>
        </p:spPr>
        <p:txBody>
          <a:bodyPr>
            <a:normAutofit fontScale="92500" lnSpcReduction="10000"/>
          </a:bodyPr>
          <a:lstStyle/>
          <a:p>
            <a:r>
              <a:rPr lang="en-US" dirty="0"/>
              <a:t>Transition from young to adult within 1-2 years instead of 18-20 years</a:t>
            </a:r>
          </a:p>
          <a:p>
            <a:pPr lvl="1"/>
            <a:r>
              <a:rPr lang="en-US" dirty="0"/>
              <a:t>Rapid growth can lead to skeletal growth deformity and/or muscle contracture in the face of undiagnosed injury</a:t>
            </a:r>
          </a:p>
          <a:p>
            <a:r>
              <a:rPr lang="en-US" dirty="0"/>
              <a:t>Recognition of pain is not straightforward</a:t>
            </a:r>
          </a:p>
          <a:p>
            <a:r>
              <a:rPr lang="en-US" dirty="0"/>
              <a:t>Significant difference in position of spine</a:t>
            </a:r>
          </a:p>
          <a:p>
            <a:r>
              <a:rPr lang="en-US" dirty="0"/>
              <a:t>Even among different animal species, direct parallels cannot always be drawn</a:t>
            </a:r>
          </a:p>
          <a:p>
            <a:pPr lvl="1"/>
            <a:r>
              <a:rPr lang="en-US" dirty="0"/>
              <a:t>A cat is not a small dog, and a big dog is not a small horse</a:t>
            </a:r>
          </a:p>
          <a:p>
            <a:pPr lvl="1"/>
            <a:r>
              <a:rPr lang="en-US" dirty="0"/>
              <a:t>Thus, is takes more than a few weeks to gain full understanding on species differences </a:t>
            </a:r>
          </a:p>
          <a:p>
            <a:pPr lvl="1"/>
            <a:endParaRPr lang="en-US" dirty="0"/>
          </a:p>
          <a:p>
            <a:endParaRPr lang="en-US" dirty="0"/>
          </a:p>
        </p:txBody>
      </p:sp>
    </p:spTree>
    <p:extLst>
      <p:ext uri="{BB962C8B-B14F-4D97-AF65-F5344CB8AC3E}">
        <p14:creationId xmlns:p14="http://schemas.microsoft.com/office/powerpoint/2010/main" val="140649384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328663-ED60-DA20-AC35-225D09A120E4}"/>
              </a:ext>
            </a:extLst>
          </p:cNvPr>
          <p:cNvSpPr>
            <a:spLocks noGrp="1"/>
          </p:cNvSpPr>
          <p:nvPr>
            <p:ph type="title"/>
          </p:nvPr>
        </p:nvSpPr>
        <p:spPr/>
        <p:txBody>
          <a:bodyPr/>
          <a:lstStyle/>
          <a:p>
            <a:r>
              <a:rPr lang="en-US" dirty="0"/>
              <a:t>Chiropractic treatment in animals</a:t>
            </a:r>
          </a:p>
        </p:txBody>
      </p:sp>
      <p:sp>
        <p:nvSpPr>
          <p:cNvPr id="3" name="Content Placeholder 2">
            <a:extLst>
              <a:ext uri="{FF2B5EF4-FFF2-40B4-BE49-F238E27FC236}">
                <a16:creationId xmlns:a16="http://schemas.microsoft.com/office/drawing/2014/main" id="{EB4F2E2A-3BCD-4886-6292-249A5465466A}"/>
              </a:ext>
            </a:extLst>
          </p:cNvPr>
          <p:cNvSpPr>
            <a:spLocks noGrp="1"/>
          </p:cNvSpPr>
          <p:nvPr>
            <p:ph idx="1"/>
          </p:nvPr>
        </p:nvSpPr>
        <p:spPr/>
        <p:txBody>
          <a:bodyPr/>
          <a:lstStyle/>
          <a:p>
            <a:r>
              <a:rPr lang="en-US" dirty="0"/>
              <a:t>There are many dog breeds that have inherent malalignment and malformation of the spine</a:t>
            </a:r>
          </a:p>
          <a:p>
            <a:pPr lvl="1"/>
            <a:r>
              <a:rPr lang="en-US" dirty="0"/>
              <a:t>Adjustments in these dogs can dramatically worsen the function</a:t>
            </a:r>
          </a:p>
          <a:p>
            <a:pPr lvl="1"/>
            <a:r>
              <a:rPr lang="en-US" dirty="0"/>
              <a:t>Unlike people, dogs with disc disease are often more neurologically affected compared to people</a:t>
            </a:r>
          </a:p>
          <a:p>
            <a:pPr lvl="1"/>
            <a:r>
              <a:rPr lang="en-US" dirty="0"/>
              <a:t>Having a thorough understanding of the species and breed differences along with the correct diagnosis before treatment is vital to perform these treatments safely</a:t>
            </a:r>
          </a:p>
        </p:txBody>
      </p:sp>
    </p:spTree>
    <p:extLst>
      <p:ext uri="{BB962C8B-B14F-4D97-AF65-F5344CB8AC3E}">
        <p14:creationId xmlns:p14="http://schemas.microsoft.com/office/powerpoint/2010/main" val="37959149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blipFill>
          <a:blip r:embed="rId3"/>
          <a:stretch/>
        </a:blip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DC878D9A-77BE-4701-AE3D-EEFC53CD50B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F643BE08-0ED1-4B73-AC6D-B7E26A59CDA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4663" y="469900"/>
            <a:ext cx="3695002" cy="5918200"/>
          </a:xfrm>
          <a:prstGeom prst="rect">
            <a:avLst/>
          </a:prstGeom>
          <a:solidFill>
            <a:schemeClr val="tx2">
              <a:lumMod val="90000"/>
              <a:lumOff val="10000"/>
            </a:schemeClr>
          </a:solidFill>
          <a:ln>
            <a:noFill/>
          </a:ln>
          <a:effectLst>
            <a:outerShdw blurRad="50800" dist="38100" dir="5400000" algn="t" rotWithShape="0">
              <a:prstClr val="black">
                <a:alpha val="40000"/>
              </a:prstClr>
            </a:outerShdw>
          </a:effectLst>
          <a:scene3d>
            <a:camera prst="orthographicFront"/>
            <a:lightRig rig="balanced" dir="t"/>
          </a:scene3d>
          <a:sp3d>
            <a:bevelT w="6350" h="63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956B2094-7FC0-45FC-BFED-3CB88CEE63F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39668" y="635508"/>
            <a:ext cx="3364992" cy="5586984"/>
          </a:xfrm>
          <a:prstGeom prst="rect">
            <a:avLst/>
          </a:prstGeom>
          <a:noFill/>
          <a:ln w="15875" cap="flat">
            <a:solidFill>
              <a:schemeClr val="accent1"/>
            </a:solidFill>
            <a:miter lim="800000"/>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 name="Title 1">
            <a:extLst>
              <a:ext uri="{FF2B5EF4-FFF2-40B4-BE49-F238E27FC236}">
                <a16:creationId xmlns:a16="http://schemas.microsoft.com/office/drawing/2014/main" id="{780150A0-B4BF-493A-A528-BBB83BDB3E04}"/>
              </a:ext>
            </a:extLst>
          </p:cNvPr>
          <p:cNvSpPr>
            <a:spLocks noGrp="1"/>
          </p:cNvSpPr>
          <p:nvPr>
            <p:ph type="title"/>
          </p:nvPr>
        </p:nvSpPr>
        <p:spPr>
          <a:xfrm>
            <a:off x="952108" y="954756"/>
            <a:ext cx="2730414" cy="4946003"/>
          </a:xfrm>
        </p:spPr>
        <p:txBody>
          <a:bodyPr>
            <a:normAutofit/>
          </a:bodyPr>
          <a:lstStyle/>
          <a:p>
            <a:r>
              <a:rPr lang="en-US" sz="3700">
                <a:solidFill>
                  <a:srgbClr val="FFFFFF"/>
                </a:solidFill>
              </a:rPr>
              <a:t>Continuing Education for Veterinarians</a:t>
            </a:r>
          </a:p>
        </p:txBody>
      </p:sp>
      <p:sp>
        <p:nvSpPr>
          <p:cNvPr id="14" name="Rectangle 13">
            <a:extLst>
              <a:ext uri="{FF2B5EF4-FFF2-40B4-BE49-F238E27FC236}">
                <a16:creationId xmlns:a16="http://schemas.microsoft.com/office/drawing/2014/main" id="{07A4B640-BB7F-4272-A710-068DBA9F9A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54296" y="0"/>
            <a:ext cx="7537704" cy="6858000"/>
          </a:xfrm>
          <a:prstGeom prst="rect">
            <a:avLst/>
          </a:prstGeom>
          <a:gradFill>
            <a:gsLst>
              <a:gs pos="0">
                <a:schemeClr val="bg1"/>
              </a:gs>
              <a:gs pos="30000">
                <a:schemeClr val="bg1"/>
              </a:gs>
              <a:gs pos="61000">
                <a:schemeClr val="bg2">
                  <a:lumMod val="20000"/>
                  <a:lumOff val="80000"/>
                </a:schemeClr>
              </a:gs>
              <a:gs pos="97000">
                <a:schemeClr val="bg2">
                  <a:lumMod val="70000"/>
                  <a:lumOff val="30000"/>
                </a:schemeClr>
              </a:gs>
            </a:gsLst>
            <a:path path="circle">
              <a:fillToRect l="50000" t="50000" r="50000" b="50000"/>
            </a:path>
          </a:gradFill>
          <a:ln>
            <a:noFill/>
          </a:ln>
          <a:effectLst>
            <a:innerShdw blurRad="63500" dist="50800" dir="10800000">
              <a:prstClr val="black">
                <a:alpha val="35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9A0A1B39-6DC9-40D9-A496-7A206E24C08C}"/>
              </a:ext>
            </a:extLst>
          </p:cNvPr>
          <p:cNvSpPr>
            <a:spLocks noGrp="1"/>
          </p:cNvSpPr>
          <p:nvPr>
            <p:ph idx="1"/>
          </p:nvPr>
        </p:nvSpPr>
        <p:spPr>
          <a:xfrm>
            <a:off x="5616791" y="624138"/>
            <a:ext cx="5953630" cy="6096153"/>
          </a:xfrm>
        </p:spPr>
        <p:txBody>
          <a:bodyPr anchor="ctr">
            <a:normAutofit/>
          </a:bodyPr>
          <a:lstStyle/>
          <a:p>
            <a:pPr marL="0" indent="0">
              <a:buNone/>
            </a:pPr>
            <a:r>
              <a:rPr lang="en-US" dirty="0"/>
              <a:t>Several opportunities offered throughout the year at veterinary CE conferences, online learning platforms, and educational programs. A few current examples are:</a:t>
            </a:r>
          </a:p>
          <a:p>
            <a:pPr marL="0" indent="0">
              <a:buNone/>
            </a:pPr>
            <a:endParaRPr lang="en-US" sz="1600" dirty="0"/>
          </a:p>
          <a:p>
            <a:r>
              <a:rPr lang="en-US" dirty="0"/>
              <a:t>VMX, Orlando, January each year</a:t>
            </a:r>
          </a:p>
          <a:p>
            <a:r>
              <a:rPr lang="en-US" dirty="0"/>
              <a:t>CVMA Pacific Veterinary Conference, yearly</a:t>
            </a:r>
          </a:p>
          <a:p>
            <a:r>
              <a:rPr lang="en-US" dirty="0"/>
              <a:t>University Tennessee, CRI, and other programs which offer PT education</a:t>
            </a:r>
          </a:p>
          <a:p>
            <a:pPr marL="0" indent="0">
              <a:buNone/>
            </a:pPr>
            <a:endParaRPr lang="en-US" dirty="0"/>
          </a:p>
        </p:txBody>
      </p:sp>
    </p:spTree>
    <p:extLst>
      <p:ext uri="{BB962C8B-B14F-4D97-AF65-F5344CB8AC3E}">
        <p14:creationId xmlns:p14="http://schemas.microsoft.com/office/powerpoint/2010/main" val="182759219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6F083E91-8195-4AE9-9D87-B704F9A13447}"/>
              </a:ext>
            </a:extLst>
          </p:cNvPr>
          <p:cNvSpPr>
            <a:spLocks noGrp="1"/>
          </p:cNvSpPr>
          <p:nvPr>
            <p:ph type="title"/>
          </p:nvPr>
        </p:nvSpPr>
        <p:spPr/>
        <p:txBody>
          <a:bodyPr/>
          <a:lstStyle/>
          <a:p>
            <a:r>
              <a:rPr lang="en-US" dirty="0"/>
              <a:t>California Curricula</a:t>
            </a:r>
          </a:p>
        </p:txBody>
      </p:sp>
      <p:sp>
        <p:nvSpPr>
          <p:cNvPr id="7" name="Text Placeholder 6">
            <a:extLst>
              <a:ext uri="{FF2B5EF4-FFF2-40B4-BE49-F238E27FC236}">
                <a16:creationId xmlns:a16="http://schemas.microsoft.com/office/drawing/2014/main" id="{35ACC8FC-FBF6-4FF7-9A6B-891211782F39}"/>
              </a:ext>
            </a:extLst>
          </p:cNvPr>
          <p:cNvSpPr>
            <a:spLocks noGrp="1"/>
          </p:cNvSpPr>
          <p:nvPr>
            <p:ph type="body" idx="1"/>
          </p:nvPr>
        </p:nvSpPr>
        <p:spPr/>
        <p:txBody>
          <a:bodyPr/>
          <a:lstStyle/>
          <a:p>
            <a:r>
              <a:rPr lang="en-US" dirty="0"/>
              <a:t>UC Davis School of Vet Med	</a:t>
            </a:r>
          </a:p>
        </p:txBody>
      </p:sp>
      <p:sp>
        <p:nvSpPr>
          <p:cNvPr id="8" name="Content Placeholder 7">
            <a:extLst>
              <a:ext uri="{FF2B5EF4-FFF2-40B4-BE49-F238E27FC236}">
                <a16:creationId xmlns:a16="http://schemas.microsoft.com/office/drawing/2014/main" id="{6FF3D899-E679-459D-942B-CE6792F48D92}"/>
              </a:ext>
            </a:extLst>
          </p:cNvPr>
          <p:cNvSpPr>
            <a:spLocks noGrp="1"/>
          </p:cNvSpPr>
          <p:nvPr>
            <p:ph sz="half" idx="2"/>
          </p:nvPr>
        </p:nvSpPr>
        <p:spPr/>
        <p:txBody>
          <a:bodyPr/>
          <a:lstStyle/>
          <a:p>
            <a:r>
              <a:rPr lang="en-US" dirty="0"/>
              <a:t>4-year curriculum</a:t>
            </a:r>
          </a:p>
          <a:p>
            <a:r>
              <a:rPr lang="en-US" dirty="0"/>
              <a:t>3 years classroom/lab (semester system)</a:t>
            </a:r>
          </a:p>
          <a:p>
            <a:r>
              <a:rPr lang="en-US" dirty="0"/>
              <a:t>One year of clinical rotations between the UC Davis hospital and externships	</a:t>
            </a:r>
          </a:p>
        </p:txBody>
      </p:sp>
      <p:sp>
        <p:nvSpPr>
          <p:cNvPr id="9" name="Text Placeholder 8">
            <a:extLst>
              <a:ext uri="{FF2B5EF4-FFF2-40B4-BE49-F238E27FC236}">
                <a16:creationId xmlns:a16="http://schemas.microsoft.com/office/drawing/2014/main" id="{70B6F8E2-F342-4DE7-A1D9-79AB09F4CD12}"/>
              </a:ext>
            </a:extLst>
          </p:cNvPr>
          <p:cNvSpPr>
            <a:spLocks noGrp="1"/>
          </p:cNvSpPr>
          <p:nvPr>
            <p:ph type="body" sz="quarter" idx="3"/>
          </p:nvPr>
        </p:nvSpPr>
        <p:spPr/>
        <p:txBody>
          <a:bodyPr/>
          <a:lstStyle/>
          <a:p>
            <a:r>
              <a:rPr lang="en-US" dirty="0"/>
              <a:t>Western U School of Vet Med</a:t>
            </a:r>
          </a:p>
        </p:txBody>
      </p:sp>
      <p:sp>
        <p:nvSpPr>
          <p:cNvPr id="10" name="Content Placeholder 9">
            <a:extLst>
              <a:ext uri="{FF2B5EF4-FFF2-40B4-BE49-F238E27FC236}">
                <a16:creationId xmlns:a16="http://schemas.microsoft.com/office/drawing/2014/main" id="{DDADEE1C-299D-482B-8F87-59EC62E492AB}"/>
              </a:ext>
            </a:extLst>
          </p:cNvPr>
          <p:cNvSpPr>
            <a:spLocks noGrp="1"/>
          </p:cNvSpPr>
          <p:nvPr>
            <p:ph sz="quarter" idx="4"/>
          </p:nvPr>
        </p:nvSpPr>
        <p:spPr/>
        <p:txBody>
          <a:bodyPr/>
          <a:lstStyle/>
          <a:p>
            <a:r>
              <a:rPr lang="en-US" dirty="0"/>
              <a:t>4-year curriculum</a:t>
            </a:r>
          </a:p>
          <a:p>
            <a:r>
              <a:rPr lang="en-US" dirty="0"/>
              <a:t>3 years classroom/ lab (semester system)</a:t>
            </a:r>
          </a:p>
          <a:p>
            <a:r>
              <a:rPr lang="en-US" dirty="0"/>
              <a:t>One year of clinical rotations in a distributive model (all clinics are completed at private hospitals)</a:t>
            </a:r>
          </a:p>
        </p:txBody>
      </p:sp>
    </p:spTree>
    <p:extLst>
      <p:ext uri="{BB962C8B-B14F-4D97-AF65-F5344CB8AC3E}">
        <p14:creationId xmlns:p14="http://schemas.microsoft.com/office/powerpoint/2010/main" val="112061199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10" name="Group 9">
            <a:extLst>
              <a:ext uri="{FF2B5EF4-FFF2-40B4-BE49-F238E27FC236}">
                <a16:creationId xmlns:a16="http://schemas.microsoft.com/office/drawing/2014/main" id="{BB9175CA-C05C-4EE7-A2A1-B51A98F3671A}"/>
              </a:ext>
            </a:extLst>
          </p:cNvPr>
          <p:cNvGrpSpPr/>
          <p:nvPr/>
        </p:nvGrpSpPr>
        <p:grpSpPr>
          <a:xfrm>
            <a:off x="138887" y="5731411"/>
            <a:ext cx="2179676" cy="1035752"/>
            <a:chOff x="-387991" y="3948893"/>
            <a:chExt cx="2179676" cy="1035752"/>
          </a:xfrm>
        </p:grpSpPr>
        <p:sp>
          <p:nvSpPr>
            <p:cNvPr id="12" name="Rectangle: Rounded Corners 11">
              <a:extLst>
                <a:ext uri="{FF2B5EF4-FFF2-40B4-BE49-F238E27FC236}">
                  <a16:creationId xmlns:a16="http://schemas.microsoft.com/office/drawing/2014/main" id="{82EABAE5-A439-43EB-A232-A2C40F52A023}"/>
                </a:ext>
              </a:extLst>
            </p:cNvPr>
            <p:cNvSpPr/>
            <p:nvPr/>
          </p:nvSpPr>
          <p:spPr>
            <a:xfrm>
              <a:off x="-387991" y="3948893"/>
              <a:ext cx="2179676" cy="1035752"/>
            </a:xfrm>
            <a:prstGeom prst="roundRect">
              <a:avLst>
                <a:gd name="adj" fmla="val 10000"/>
              </a:avLst>
            </a:prstGeom>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txBody>
            <a:bodyPr/>
            <a:lstStyle/>
            <a:p>
              <a:endParaRPr lang="en-US"/>
            </a:p>
          </p:txBody>
        </p:sp>
        <p:sp>
          <p:nvSpPr>
            <p:cNvPr id="13" name="Rectangle: Rounded Corners 4">
              <a:extLst>
                <a:ext uri="{FF2B5EF4-FFF2-40B4-BE49-F238E27FC236}">
                  <a16:creationId xmlns:a16="http://schemas.microsoft.com/office/drawing/2014/main" id="{2EFEEE08-AC1D-4167-B1E2-2AC051D734C9}"/>
                </a:ext>
              </a:extLst>
            </p:cNvPr>
            <p:cNvSpPr txBox="1"/>
            <p:nvPr/>
          </p:nvSpPr>
          <p:spPr>
            <a:xfrm>
              <a:off x="-357655" y="3979229"/>
              <a:ext cx="2119004" cy="975080"/>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30480" tIns="30480" rIns="30480" bIns="30480" numCol="1" spcCol="1270" anchor="ctr" anchorCtr="0">
              <a:noAutofit/>
            </a:bodyPr>
            <a:lstStyle/>
            <a:p>
              <a:pPr marL="0" lvl="0" indent="0" algn="ctr" defTabSz="711200">
                <a:lnSpc>
                  <a:spcPct val="90000"/>
                </a:lnSpc>
                <a:spcBef>
                  <a:spcPct val="0"/>
                </a:spcBef>
                <a:spcAft>
                  <a:spcPct val="35000"/>
                </a:spcAft>
                <a:buNone/>
              </a:pPr>
              <a:r>
                <a:rPr lang="en-US" sz="1600" kern="1200" dirty="0">
                  <a:latin typeface="Arial Black" panose="020B0A04020102020204" pitchFamily="34" charset="0"/>
                </a:rPr>
                <a:t>Physiologic Biochemistry</a:t>
              </a:r>
              <a:endParaRPr lang="en-US" sz="1600" b="1" kern="1200" dirty="0">
                <a:latin typeface="Arial Black" panose="020B0A04020102020204" pitchFamily="34" charset="0"/>
              </a:endParaRPr>
            </a:p>
          </p:txBody>
        </p:sp>
      </p:grpSp>
      <p:sp>
        <p:nvSpPr>
          <p:cNvPr id="7" name="Title 6">
            <a:extLst>
              <a:ext uri="{FF2B5EF4-FFF2-40B4-BE49-F238E27FC236}">
                <a16:creationId xmlns:a16="http://schemas.microsoft.com/office/drawing/2014/main" id="{350BBC7E-BA39-4AD9-9BFE-2001723AEFDF}"/>
              </a:ext>
            </a:extLst>
          </p:cNvPr>
          <p:cNvSpPr>
            <a:spLocks noGrp="1"/>
          </p:cNvSpPr>
          <p:nvPr>
            <p:ph type="title"/>
          </p:nvPr>
        </p:nvSpPr>
        <p:spPr>
          <a:xfrm>
            <a:off x="0" y="-138739"/>
            <a:ext cx="12192000" cy="1303867"/>
          </a:xfrm>
        </p:spPr>
        <p:txBody>
          <a:bodyPr>
            <a:normAutofit fontScale="90000"/>
          </a:bodyPr>
          <a:lstStyle/>
          <a:p>
            <a:r>
              <a:rPr lang="en-US" dirty="0">
                <a:latin typeface="Arial Black" panose="020B0A04020102020204" pitchFamily="34" charset="0"/>
              </a:rPr>
              <a:t>Subject Matter of Relevance to Animal PT</a:t>
            </a:r>
          </a:p>
        </p:txBody>
      </p:sp>
      <p:graphicFrame>
        <p:nvGraphicFramePr>
          <p:cNvPr id="3" name="Diagram 2">
            <a:extLst>
              <a:ext uri="{FF2B5EF4-FFF2-40B4-BE49-F238E27FC236}">
                <a16:creationId xmlns:a16="http://schemas.microsoft.com/office/drawing/2014/main" id="{939419EA-C822-4150-898D-0F6F35B09D05}"/>
              </a:ext>
            </a:extLst>
          </p:cNvPr>
          <p:cNvGraphicFramePr/>
          <p:nvPr>
            <p:extLst>
              <p:ext uri="{D42A27DB-BD31-4B8C-83A1-F6EECF244321}">
                <p14:modId xmlns:p14="http://schemas.microsoft.com/office/powerpoint/2010/main" val="4189059241"/>
              </p:ext>
            </p:extLst>
          </p:nvPr>
        </p:nvGraphicFramePr>
        <p:xfrm>
          <a:off x="2115166" y="953860"/>
          <a:ext cx="8350738" cy="590414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pSp>
        <p:nvGrpSpPr>
          <p:cNvPr id="14" name="Group 13">
            <a:extLst>
              <a:ext uri="{FF2B5EF4-FFF2-40B4-BE49-F238E27FC236}">
                <a16:creationId xmlns:a16="http://schemas.microsoft.com/office/drawing/2014/main" id="{EC7D992F-DBBB-40D8-9A79-D24A580F1F53}"/>
              </a:ext>
            </a:extLst>
          </p:cNvPr>
          <p:cNvGrpSpPr/>
          <p:nvPr/>
        </p:nvGrpSpPr>
        <p:grpSpPr>
          <a:xfrm>
            <a:off x="1087024" y="3404258"/>
            <a:ext cx="1294690" cy="1035752"/>
            <a:chOff x="423480" y="2429557"/>
            <a:chExt cx="1294690" cy="1035752"/>
          </a:xfrm>
        </p:grpSpPr>
        <p:sp>
          <p:nvSpPr>
            <p:cNvPr id="15" name="Rectangle: Rounded Corners 14">
              <a:extLst>
                <a:ext uri="{FF2B5EF4-FFF2-40B4-BE49-F238E27FC236}">
                  <a16:creationId xmlns:a16="http://schemas.microsoft.com/office/drawing/2014/main" id="{DEB6C2EB-20E2-49F3-A10D-7BAB8BF34270}"/>
                </a:ext>
              </a:extLst>
            </p:cNvPr>
            <p:cNvSpPr/>
            <p:nvPr/>
          </p:nvSpPr>
          <p:spPr>
            <a:xfrm>
              <a:off x="423480" y="2429557"/>
              <a:ext cx="1294690" cy="1035752"/>
            </a:xfrm>
            <a:prstGeom prst="roundRect">
              <a:avLst>
                <a:gd name="adj" fmla="val 10000"/>
              </a:avLst>
            </a:prstGeom>
          </p:spPr>
          <p:style>
            <a:lnRef idx="2">
              <a:schemeClr val="lt1">
                <a:hueOff val="0"/>
                <a:satOff val="0"/>
                <a:lumOff val="0"/>
                <a:alphaOff val="0"/>
              </a:schemeClr>
            </a:lnRef>
            <a:fillRef idx="1">
              <a:schemeClr val="accent3">
                <a:hueOff val="0"/>
                <a:satOff val="0"/>
                <a:lumOff val="0"/>
                <a:alphaOff val="0"/>
              </a:schemeClr>
            </a:fillRef>
            <a:effectRef idx="0">
              <a:schemeClr val="accent3">
                <a:hueOff val="0"/>
                <a:satOff val="0"/>
                <a:lumOff val="0"/>
                <a:alphaOff val="0"/>
              </a:schemeClr>
            </a:effectRef>
            <a:fontRef idx="minor">
              <a:schemeClr val="lt1"/>
            </a:fontRef>
          </p:style>
          <p:txBody>
            <a:bodyPr/>
            <a:lstStyle/>
            <a:p>
              <a:endParaRPr lang="en-US"/>
            </a:p>
          </p:txBody>
        </p:sp>
        <p:sp>
          <p:nvSpPr>
            <p:cNvPr id="16" name="Rectangle: Rounded Corners 4">
              <a:extLst>
                <a:ext uri="{FF2B5EF4-FFF2-40B4-BE49-F238E27FC236}">
                  <a16:creationId xmlns:a16="http://schemas.microsoft.com/office/drawing/2014/main" id="{FD498AAD-2AB3-4516-B246-250C311E31DF}"/>
                </a:ext>
              </a:extLst>
            </p:cNvPr>
            <p:cNvSpPr txBox="1"/>
            <p:nvPr/>
          </p:nvSpPr>
          <p:spPr>
            <a:xfrm>
              <a:off x="453816" y="2459893"/>
              <a:ext cx="1234018" cy="975080"/>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30480" tIns="30480" rIns="30480" bIns="30480" numCol="1" spcCol="1270" anchor="ctr" anchorCtr="0">
              <a:noAutofit/>
            </a:bodyPr>
            <a:lstStyle/>
            <a:p>
              <a:pPr marL="0" lvl="0" indent="0" algn="ctr" defTabSz="711200">
                <a:lnSpc>
                  <a:spcPct val="90000"/>
                </a:lnSpc>
                <a:spcBef>
                  <a:spcPct val="0"/>
                </a:spcBef>
                <a:spcAft>
                  <a:spcPct val="35000"/>
                </a:spcAft>
                <a:buNone/>
              </a:pPr>
              <a:r>
                <a:rPr lang="en-US" sz="1600" kern="1200" dirty="0">
                  <a:latin typeface="Arial Black" panose="020B0A04020102020204" pitchFamily="34" charset="0"/>
                </a:rPr>
                <a:t>Pain</a:t>
              </a:r>
            </a:p>
          </p:txBody>
        </p:sp>
      </p:grpSp>
      <p:sp>
        <p:nvSpPr>
          <p:cNvPr id="17" name="Arrow: Left 16">
            <a:extLst>
              <a:ext uri="{FF2B5EF4-FFF2-40B4-BE49-F238E27FC236}">
                <a16:creationId xmlns:a16="http://schemas.microsoft.com/office/drawing/2014/main" id="{96A74B0E-7981-4E49-AC22-43B1C674E922}"/>
              </a:ext>
            </a:extLst>
          </p:cNvPr>
          <p:cNvSpPr/>
          <p:nvPr/>
        </p:nvSpPr>
        <p:spPr>
          <a:xfrm rot="10800000">
            <a:off x="2084829" y="3815441"/>
            <a:ext cx="522315" cy="185058"/>
          </a:xfrm>
          <a:prstGeom prst="leftArrow">
            <a:avLst>
              <a:gd name="adj1" fmla="val 60000"/>
              <a:gd name="adj2" fmla="val 50000"/>
            </a:avLst>
          </a:prstGeom>
          <a:ln w="19050">
            <a:solidFill>
              <a:schemeClr val="lt1">
                <a:hueOff val="0"/>
                <a:satOff val="0"/>
                <a:lumOff val="0"/>
              </a:schemeClr>
            </a:solidFill>
          </a:ln>
        </p:spPr>
        <p:style>
          <a:lnRef idx="0">
            <a:scrgbClr r="0" g="0" b="0"/>
          </a:lnRef>
          <a:fillRef idx="1">
            <a:schemeClr val="accent3">
              <a:hueOff val="0"/>
              <a:satOff val="0"/>
              <a:lumOff val="0"/>
              <a:alphaOff val="0"/>
            </a:schemeClr>
          </a:fillRef>
          <a:effectRef idx="0">
            <a:schemeClr val="accent3">
              <a:hueOff val="0"/>
              <a:satOff val="0"/>
              <a:lumOff val="0"/>
              <a:alphaOff val="0"/>
            </a:schemeClr>
          </a:effectRef>
          <a:fontRef idx="minor">
            <a:schemeClr val="lt1">
              <a:hueOff val="0"/>
              <a:satOff val="0"/>
              <a:lumOff val="0"/>
              <a:alphaOff val="0"/>
            </a:schemeClr>
          </a:fontRef>
        </p:style>
        <p:txBody>
          <a:bodyPr/>
          <a:lstStyle/>
          <a:p>
            <a:endParaRPr lang="en-US"/>
          </a:p>
        </p:txBody>
      </p:sp>
      <p:grpSp>
        <p:nvGrpSpPr>
          <p:cNvPr id="18" name="Group 17">
            <a:extLst>
              <a:ext uri="{FF2B5EF4-FFF2-40B4-BE49-F238E27FC236}">
                <a16:creationId xmlns:a16="http://schemas.microsoft.com/office/drawing/2014/main" id="{7F6EB6D7-7A6E-4091-8053-60A494D50E8E}"/>
              </a:ext>
            </a:extLst>
          </p:cNvPr>
          <p:cNvGrpSpPr/>
          <p:nvPr/>
        </p:nvGrpSpPr>
        <p:grpSpPr>
          <a:xfrm>
            <a:off x="7976116" y="938697"/>
            <a:ext cx="1663184" cy="1035752"/>
            <a:chOff x="4262048" y="512591"/>
            <a:chExt cx="1497568" cy="1035752"/>
          </a:xfrm>
        </p:grpSpPr>
        <p:sp>
          <p:nvSpPr>
            <p:cNvPr id="19" name="Rectangle: Rounded Corners 18">
              <a:extLst>
                <a:ext uri="{FF2B5EF4-FFF2-40B4-BE49-F238E27FC236}">
                  <a16:creationId xmlns:a16="http://schemas.microsoft.com/office/drawing/2014/main" id="{925C0A0E-438A-4BDD-8D2F-18EA281C1F2D}"/>
                </a:ext>
              </a:extLst>
            </p:cNvPr>
            <p:cNvSpPr/>
            <p:nvPr/>
          </p:nvSpPr>
          <p:spPr>
            <a:xfrm>
              <a:off x="4262048" y="512591"/>
              <a:ext cx="1497568" cy="1035752"/>
            </a:xfrm>
            <a:prstGeom prst="roundRect">
              <a:avLst>
                <a:gd name="adj" fmla="val 10000"/>
              </a:avLst>
            </a:prstGeom>
          </p:spPr>
          <p:style>
            <a:lnRef idx="2">
              <a:schemeClr val="lt1">
                <a:hueOff val="0"/>
                <a:satOff val="0"/>
                <a:lumOff val="0"/>
                <a:alphaOff val="0"/>
              </a:schemeClr>
            </a:lnRef>
            <a:fillRef idx="1">
              <a:schemeClr val="accent6">
                <a:hueOff val="0"/>
                <a:satOff val="0"/>
                <a:lumOff val="0"/>
                <a:alphaOff val="0"/>
              </a:schemeClr>
            </a:fillRef>
            <a:effectRef idx="0">
              <a:schemeClr val="accent6">
                <a:hueOff val="0"/>
                <a:satOff val="0"/>
                <a:lumOff val="0"/>
                <a:alphaOff val="0"/>
              </a:schemeClr>
            </a:effectRef>
            <a:fontRef idx="minor">
              <a:schemeClr val="lt1"/>
            </a:fontRef>
          </p:style>
          <p:txBody>
            <a:bodyPr/>
            <a:lstStyle/>
            <a:p>
              <a:endParaRPr lang="en-US"/>
            </a:p>
          </p:txBody>
        </p:sp>
        <p:sp>
          <p:nvSpPr>
            <p:cNvPr id="20" name="Rectangle: Rounded Corners 4">
              <a:extLst>
                <a:ext uri="{FF2B5EF4-FFF2-40B4-BE49-F238E27FC236}">
                  <a16:creationId xmlns:a16="http://schemas.microsoft.com/office/drawing/2014/main" id="{66CE29B4-1C1C-4492-B6DC-BA9DCAF8CCF0}"/>
                </a:ext>
              </a:extLst>
            </p:cNvPr>
            <p:cNvSpPr txBox="1"/>
            <p:nvPr/>
          </p:nvSpPr>
          <p:spPr>
            <a:xfrm>
              <a:off x="4292384" y="542927"/>
              <a:ext cx="1436896" cy="975080"/>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30480" tIns="30480" rIns="30480" bIns="30480" numCol="1" spcCol="1270" anchor="ctr" anchorCtr="0">
              <a:noAutofit/>
            </a:bodyPr>
            <a:lstStyle/>
            <a:p>
              <a:pPr marL="0" lvl="0" indent="0" algn="ctr" defTabSz="711200">
                <a:lnSpc>
                  <a:spcPct val="90000"/>
                </a:lnSpc>
                <a:spcBef>
                  <a:spcPct val="0"/>
                </a:spcBef>
                <a:spcAft>
                  <a:spcPct val="35000"/>
                </a:spcAft>
                <a:buNone/>
              </a:pPr>
              <a:r>
                <a:rPr lang="en-US" sz="1600" dirty="0">
                  <a:latin typeface="Arial Black" panose="020B0A04020102020204" pitchFamily="34" charset="0"/>
                </a:rPr>
                <a:t>Inflammation</a:t>
              </a:r>
              <a:endParaRPr lang="en-US" sz="1600" kern="1200" dirty="0">
                <a:latin typeface="Arial Black" panose="020B0A04020102020204" pitchFamily="34" charset="0"/>
              </a:endParaRPr>
            </a:p>
          </p:txBody>
        </p:sp>
      </p:grpSp>
      <p:sp>
        <p:nvSpPr>
          <p:cNvPr id="6" name="Arrow: Bent 5">
            <a:extLst>
              <a:ext uri="{FF2B5EF4-FFF2-40B4-BE49-F238E27FC236}">
                <a16:creationId xmlns:a16="http://schemas.microsoft.com/office/drawing/2014/main" id="{20979681-E3F1-41AB-B5D0-D27D3E6C9594}"/>
              </a:ext>
            </a:extLst>
          </p:cNvPr>
          <p:cNvSpPr/>
          <p:nvPr/>
        </p:nvSpPr>
        <p:spPr>
          <a:xfrm rot="5400000" flipV="1">
            <a:off x="7312272" y="991483"/>
            <a:ext cx="385398" cy="930180"/>
          </a:xfrm>
          <a:prstGeom prst="bentArrow">
            <a:avLst/>
          </a:prstGeom>
          <a:solidFill>
            <a:srgbClr val="DEB340">
              <a:hueOff val="0"/>
              <a:satOff val="0"/>
              <a:lumOff val="0"/>
              <a:alphaOff val="0"/>
            </a:srgbClr>
          </a:solidFill>
          <a:ln w="19050">
            <a:solidFill>
              <a:prstClr val="white">
                <a:hueOff val="0"/>
                <a:satOff val="0"/>
                <a:lumOff val="0"/>
              </a:prstClr>
            </a:solidFill>
          </a:ln>
          <a:effectLst/>
        </p:spPr>
        <p:txBody>
          <a:bodyPr rtlCol="0" anchor="ctr"/>
          <a:lstStyle/>
          <a:p>
            <a:pPr algn="ctr"/>
            <a:endParaRPr lang="en-US">
              <a:solidFill>
                <a:schemeClr val="tx1"/>
              </a:solidFill>
            </a:endParaRPr>
          </a:p>
        </p:txBody>
      </p:sp>
      <p:grpSp>
        <p:nvGrpSpPr>
          <p:cNvPr id="23" name="Group 22">
            <a:extLst>
              <a:ext uri="{FF2B5EF4-FFF2-40B4-BE49-F238E27FC236}">
                <a16:creationId xmlns:a16="http://schemas.microsoft.com/office/drawing/2014/main" id="{6A32F959-821B-40D6-827A-81BD71109EB9}"/>
              </a:ext>
            </a:extLst>
          </p:cNvPr>
          <p:cNvGrpSpPr/>
          <p:nvPr/>
        </p:nvGrpSpPr>
        <p:grpSpPr>
          <a:xfrm>
            <a:off x="10691336" y="3373922"/>
            <a:ext cx="1294690" cy="1035752"/>
            <a:chOff x="423480" y="2429557"/>
            <a:chExt cx="1294690" cy="1035752"/>
          </a:xfrm>
        </p:grpSpPr>
        <p:sp>
          <p:nvSpPr>
            <p:cNvPr id="24" name="Rectangle: Rounded Corners 23">
              <a:extLst>
                <a:ext uri="{FF2B5EF4-FFF2-40B4-BE49-F238E27FC236}">
                  <a16:creationId xmlns:a16="http://schemas.microsoft.com/office/drawing/2014/main" id="{86BBEDDD-D447-4FE1-8D76-99A7480F2983}"/>
                </a:ext>
              </a:extLst>
            </p:cNvPr>
            <p:cNvSpPr/>
            <p:nvPr/>
          </p:nvSpPr>
          <p:spPr>
            <a:xfrm>
              <a:off x="423480" y="2429557"/>
              <a:ext cx="1294690" cy="1035752"/>
            </a:xfrm>
            <a:prstGeom prst="roundRect">
              <a:avLst>
                <a:gd name="adj" fmla="val 10000"/>
              </a:avLst>
            </a:prstGeom>
          </p:spPr>
          <p:style>
            <a:lnRef idx="2">
              <a:schemeClr val="lt1">
                <a:hueOff val="0"/>
                <a:satOff val="0"/>
                <a:lumOff val="0"/>
                <a:alphaOff val="0"/>
              </a:schemeClr>
            </a:lnRef>
            <a:fillRef idx="1">
              <a:schemeClr val="accent3">
                <a:hueOff val="0"/>
                <a:satOff val="0"/>
                <a:lumOff val="0"/>
                <a:alphaOff val="0"/>
              </a:schemeClr>
            </a:fillRef>
            <a:effectRef idx="0">
              <a:schemeClr val="accent3">
                <a:hueOff val="0"/>
                <a:satOff val="0"/>
                <a:lumOff val="0"/>
                <a:alphaOff val="0"/>
              </a:schemeClr>
            </a:effectRef>
            <a:fontRef idx="minor">
              <a:schemeClr val="lt1"/>
            </a:fontRef>
          </p:style>
          <p:txBody>
            <a:bodyPr/>
            <a:lstStyle/>
            <a:p>
              <a:endParaRPr lang="en-US"/>
            </a:p>
          </p:txBody>
        </p:sp>
        <p:sp>
          <p:nvSpPr>
            <p:cNvPr id="25" name="Rectangle: Rounded Corners 4">
              <a:extLst>
                <a:ext uri="{FF2B5EF4-FFF2-40B4-BE49-F238E27FC236}">
                  <a16:creationId xmlns:a16="http://schemas.microsoft.com/office/drawing/2014/main" id="{7C89D6F7-FDC8-4BE7-8622-2599FF56B436}"/>
                </a:ext>
              </a:extLst>
            </p:cNvPr>
            <p:cNvSpPr txBox="1"/>
            <p:nvPr/>
          </p:nvSpPr>
          <p:spPr>
            <a:xfrm>
              <a:off x="453816" y="2459893"/>
              <a:ext cx="1234018" cy="975080"/>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30480" tIns="30480" rIns="30480" bIns="30480" numCol="1" spcCol="1270" anchor="ctr" anchorCtr="0">
              <a:noAutofit/>
            </a:bodyPr>
            <a:lstStyle/>
            <a:p>
              <a:pPr marL="0" lvl="0" indent="0" algn="ctr" defTabSz="711200">
                <a:lnSpc>
                  <a:spcPct val="90000"/>
                </a:lnSpc>
                <a:spcBef>
                  <a:spcPct val="0"/>
                </a:spcBef>
                <a:spcAft>
                  <a:spcPct val="35000"/>
                </a:spcAft>
                <a:buNone/>
              </a:pPr>
              <a:r>
                <a:rPr lang="en-US" sz="1600" kern="1200" dirty="0">
                  <a:latin typeface="Arial Black" panose="020B0A04020102020204" pitchFamily="34" charset="0"/>
                </a:rPr>
                <a:t>Pain</a:t>
              </a:r>
            </a:p>
          </p:txBody>
        </p:sp>
      </p:grpSp>
      <p:sp>
        <p:nvSpPr>
          <p:cNvPr id="26" name="Arrow: Left 25">
            <a:extLst>
              <a:ext uri="{FF2B5EF4-FFF2-40B4-BE49-F238E27FC236}">
                <a16:creationId xmlns:a16="http://schemas.microsoft.com/office/drawing/2014/main" id="{02FA306E-13E6-4E67-88E6-5C84692D4457}"/>
              </a:ext>
            </a:extLst>
          </p:cNvPr>
          <p:cNvSpPr/>
          <p:nvPr/>
        </p:nvSpPr>
        <p:spPr>
          <a:xfrm>
            <a:off x="10147058" y="3815441"/>
            <a:ext cx="819407" cy="180977"/>
          </a:xfrm>
          <a:prstGeom prst="leftArrow">
            <a:avLst>
              <a:gd name="adj1" fmla="val 60000"/>
              <a:gd name="adj2" fmla="val 50000"/>
            </a:avLst>
          </a:prstGeom>
          <a:ln w="19050">
            <a:solidFill>
              <a:schemeClr val="lt1">
                <a:hueOff val="0"/>
                <a:satOff val="0"/>
                <a:lumOff val="0"/>
              </a:schemeClr>
            </a:solidFill>
          </a:ln>
        </p:spPr>
        <p:style>
          <a:lnRef idx="0">
            <a:scrgbClr r="0" g="0" b="0"/>
          </a:lnRef>
          <a:fillRef idx="1">
            <a:schemeClr val="accent3">
              <a:hueOff val="0"/>
              <a:satOff val="0"/>
              <a:lumOff val="0"/>
              <a:alphaOff val="0"/>
            </a:schemeClr>
          </a:fillRef>
          <a:effectRef idx="0">
            <a:schemeClr val="accent3">
              <a:hueOff val="0"/>
              <a:satOff val="0"/>
              <a:lumOff val="0"/>
              <a:alphaOff val="0"/>
            </a:schemeClr>
          </a:effectRef>
          <a:fontRef idx="minor">
            <a:schemeClr val="lt1">
              <a:hueOff val="0"/>
              <a:satOff val="0"/>
              <a:lumOff val="0"/>
              <a:alphaOff val="0"/>
            </a:schemeClr>
          </a:fontRef>
        </p:style>
        <p:txBody>
          <a:bodyPr/>
          <a:lstStyle/>
          <a:p>
            <a:endParaRPr lang="en-US"/>
          </a:p>
        </p:txBody>
      </p:sp>
      <p:sp>
        <p:nvSpPr>
          <p:cNvPr id="27" name="Arrow: Bent 26">
            <a:extLst>
              <a:ext uri="{FF2B5EF4-FFF2-40B4-BE49-F238E27FC236}">
                <a16:creationId xmlns:a16="http://schemas.microsoft.com/office/drawing/2014/main" id="{7728A020-49F0-4C40-8F3E-2F93DDBB8F57}"/>
              </a:ext>
            </a:extLst>
          </p:cNvPr>
          <p:cNvSpPr/>
          <p:nvPr/>
        </p:nvSpPr>
        <p:spPr>
          <a:xfrm>
            <a:off x="994981" y="5253918"/>
            <a:ext cx="802710" cy="492661"/>
          </a:xfrm>
          <a:prstGeom prst="bentArrow">
            <a:avLst/>
          </a:prstGeom>
          <a:solidFill>
            <a:srgbClr val="3C9770"/>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160357125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37673C49-B35D-4DD0-9F9B-6F4F67007A42}"/>
              </a:ext>
            </a:extLst>
          </p:cNvPr>
          <p:cNvSpPr>
            <a:spLocks noGrp="1"/>
          </p:cNvSpPr>
          <p:nvPr>
            <p:ph type="title"/>
          </p:nvPr>
        </p:nvSpPr>
        <p:spPr/>
        <p:txBody>
          <a:bodyPr>
            <a:normAutofit/>
          </a:bodyPr>
          <a:lstStyle/>
          <a:p>
            <a:r>
              <a:rPr lang="en-US" dirty="0"/>
              <a:t>First Year Course Curricula</a:t>
            </a:r>
          </a:p>
        </p:txBody>
      </p:sp>
      <p:sp>
        <p:nvSpPr>
          <p:cNvPr id="3" name="Content Placeholder 2">
            <a:extLst>
              <a:ext uri="{FF2B5EF4-FFF2-40B4-BE49-F238E27FC236}">
                <a16:creationId xmlns:a16="http://schemas.microsoft.com/office/drawing/2014/main" id="{467BDC63-B99C-4960-B93A-3961C4CD40C1}"/>
              </a:ext>
            </a:extLst>
          </p:cNvPr>
          <p:cNvSpPr>
            <a:spLocks noGrp="1"/>
          </p:cNvSpPr>
          <p:nvPr>
            <p:ph idx="1"/>
          </p:nvPr>
        </p:nvSpPr>
        <p:spPr/>
        <p:txBody>
          <a:bodyPr>
            <a:normAutofit fontScale="92500" lnSpcReduction="10000"/>
          </a:bodyPr>
          <a:lstStyle/>
          <a:p>
            <a:r>
              <a:rPr lang="en-US" dirty="0"/>
              <a:t>Basic Foundations – cell biology, receptor biology, genetics</a:t>
            </a:r>
          </a:p>
          <a:p>
            <a:r>
              <a:rPr lang="en-US" dirty="0"/>
              <a:t>Heme/Lymph/</a:t>
            </a:r>
            <a:r>
              <a:rPr lang="en-US" dirty="0" err="1"/>
              <a:t>Coag</a:t>
            </a:r>
            <a:r>
              <a:rPr lang="en-US" dirty="0"/>
              <a:t> – inflammation, blood dyscrasias, clotting</a:t>
            </a:r>
          </a:p>
          <a:p>
            <a:r>
              <a:rPr lang="en-US" dirty="0"/>
              <a:t>Pharmacology Toxicology, Nutrition – therapeutics, toxicities, therapeutic diets</a:t>
            </a:r>
          </a:p>
          <a:p>
            <a:r>
              <a:rPr lang="en-US" dirty="0"/>
              <a:t>Musculoskeletal System – anatomy, physiology, radiology, growth &amp; healing</a:t>
            </a:r>
          </a:p>
          <a:p>
            <a:r>
              <a:rPr lang="en-US" dirty="0"/>
              <a:t>Neuroscience/Senses/Behavior – anatomy, physiology, lesion localization, vision science, behavior</a:t>
            </a:r>
          </a:p>
          <a:p>
            <a:r>
              <a:rPr lang="en-US" dirty="0"/>
              <a:t>Gastrointestinal/Metabolism – anatomy, physiology, metabolic consequences (lactic acidosis) </a:t>
            </a:r>
          </a:p>
        </p:txBody>
      </p:sp>
    </p:spTree>
    <p:extLst>
      <p:ext uri="{BB962C8B-B14F-4D97-AF65-F5344CB8AC3E}">
        <p14:creationId xmlns:p14="http://schemas.microsoft.com/office/powerpoint/2010/main" val="177295634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2CF223-400F-41A0-BA87-A24DF6037BBD}"/>
              </a:ext>
            </a:extLst>
          </p:cNvPr>
          <p:cNvSpPr>
            <a:spLocks noGrp="1"/>
          </p:cNvSpPr>
          <p:nvPr>
            <p:ph type="title"/>
          </p:nvPr>
        </p:nvSpPr>
        <p:spPr/>
        <p:txBody>
          <a:bodyPr>
            <a:normAutofit/>
          </a:bodyPr>
          <a:lstStyle/>
          <a:p>
            <a:r>
              <a:rPr lang="en-US" dirty="0"/>
              <a:t>Second Year Course Curricula</a:t>
            </a:r>
          </a:p>
        </p:txBody>
      </p:sp>
      <p:sp>
        <p:nvSpPr>
          <p:cNvPr id="4" name="Text Placeholder 3">
            <a:extLst>
              <a:ext uri="{FF2B5EF4-FFF2-40B4-BE49-F238E27FC236}">
                <a16:creationId xmlns:a16="http://schemas.microsoft.com/office/drawing/2014/main" id="{55552261-308C-43CE-B3A6-37AAD0F33493}"/>
              </a:ext>
            </a:extLst>
          </p:cNvPr>
          <p:cNvSpPr>
            <a:spLocks noGrp="1"/>
          </p:cNvSpPr>
          <p:nvPr>
            <p:ph idx="1"/>
          </p:nvPr>
        </p:nvSpPr>
        <p:spPr>
          <a:xfrm>
            <a:off x="1295402" y="2589588"/>
            <a:ext cx="9601196" cy="3318936"/>
          </a:xfrm>
        </p:spPr>
        <p:txBody>
          <a:bodyPr>
            <a:normAutofit fontScale="85000" lnSpcReduction="20000"/>
          </a:bodyPr>
          <a:lstStyle/>
          <a:p>
            <a:r>
              <a:rPr lang="en-US" dirty="0"/>
              <a:t>Renal Urinary – anatomy, physiology, </a:t>
            </a:r>
            <a:r>
              <a:rPr lang="en-US" dirty="0" err="1"/>
              <a:t>pigmenturia</a:t>
            </a:r>
            <a:r>
              <a:rPr lang="en-US" dirty="0"/>
              <a:t> (myoglobinuria)</a:t>
            </a:r>
          </a:p>
          <a:p>
            <a:r>
              <a:rPr lang="en-US" dirty="0"/>
              <a:t>Cardiorespiratory – anatomy, physiology, cardiac insufficiency, respiratory compromise, consequences of hypoxia/anoxia</a:t>
            </a:r>
          </a:p>
          <a:p>
            <a:r>
              <a:rPr lang="en-US" dirty="0"/>
              <a:t>Endocrine Reproduction – anatomy, physiology, pituitary (master regulator) and all other endocrine functions, interplay with musculoskeletal growth and function</a:t>
            </a:r>
          </a:p>
          <a:p>
            <a:r>
              <a:rPr lang="en-US" dirty="0"/>
              <a:t>Oncology – Neoplasia in all systems</a:t>
            </a:r>
          </a:p>
          <a:p>
            <a:r>
              <a:rPr lang="en-US" dirty="0"/>
              <a:t>Infectious Disease and Immunology – bacterial, fungal, parasitic, protozoal, viral infectious agents, disease manifestations and immune functions, disease prevention</a:t>
            </a:r>
          </a:p>
          <a:p>
            <a:r>
              <a:rPr lang="en-US" dirty="0"/>
              <a:t>Clinical Foundations – interpretation of data and approach to diagnosis, including musculoskeletal trauma</a:t>
            </a:r>
          </a:p>
        </p:txBody>
      </p:sp>
    </p:spTree>
    <p:extLst>
      <p:ext uri="{BB962C8B-B14F-4D97-AF65-F5344CB8AC3E}">
        <p14:creationId xmlns:p14="http://schemas.microsoft.com/office/powerpoint/2010/main" val="272280041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B85EC0-9F43-429C-8209-B7CA1FDFAF2B}"/>
              </a:ext>
            </a:extLst>
          </p:cNvPr>
          <p:cNvSpPr>
            <a:spLocks noGrp="1"/>
          </p:cNvSpPr>
          <p:nvPr>
            <p:ph type="title"/>
          </p:nvPr>
        </p:nvSpPr>
        <p:spPr/>
        <p:txBody>
          <a:bodyPr/>
          <a:lstStyle/>
          <a:p>
            <a:r>
              <a:rPr lang="en-US" dirty="0"/>
              <a:t>Third Year Course Curricula</a:t>
            </a:r>
          </a:p>
        </p:txBody>
      </p:sp>
      <p:sp>
        <p:nvSpPr>
          <p:cNvPr id="3" name="Text Placeholder 2">
            <a:extLst>
              <a:ext uri="{FF2B5EF4-FFF2-40B4-BE49-F238E27FC236}">
                <a16:creationId xmlns:a16="http://schemas.microsoft.com/office/drawing/2014/main" id="{2F18CED0-616C-4CFE-9F3A-FEDFFED62EF8}"/>
              </a:ext>
            </a:extLst>
          </p:cNvPr>
          <p:cNvSpPr>
            <a:spLocks noGrp="1"/>
          </p:cNvSpPr>
          <p:nvPr>
            <p:ph idx="1"/>
          </p:nvPr>
        </p:nvSpPr>
        <p:spPr/>
        <p:txBody>
          <a:bodyPr>
            <a:normAutofit fontScale="92500"/>
          </a:bodyPr>
          <a:lstStyle/>
          <a:p>
            <a:r>
              <a:rPr lang="en-US" dirty="0"/>
              <a:t>	Medicine and Surgery Stream Courses (Small or Large Animal) – presentation, diagnostic testing, critical problem solving, therapeutics of all major system diseases</a:t>
            </a:r>
          </a:p>
          <a:p>
            <a:pPr lvl="1"/>
            <a:r>
              <a:rPr lang="en-US" dirty="0"/>
              <a:t>Neurologic exam of the dog</a:t>
            </a:r>
          </a:p>
          <a:p>
            <a:pPr lvl="1"/>
            <a:r>
              <a:rPr lang="en-US" dirty="0"/>
              <a:t>Musculoskeletal exam of the dog</a:t>
            </a:r>
          </a:p>
          <a:p>
            <a:r>
              <a:rPr lang="en-US" dirty="0"/>
              <a:t>Surgery and Anesthesia – learn and practice live animal anesthesia and surgery</a:t>
            </a:r>
          </a:p>
          <a:p>
            <a:r>
              <a:rPr lang="en-US" dirty="0"/>
              <a:t>Comparative Medicine – apply principles of diagnosis and therapeutics to multiple species groups</a:t>
            </a:r>
          </a:p>
        </p:txBody>
      </p:sp>
    </p:spTree>
    <p:extLst>
      <p:ext uri="{BB962C8B-B14F-4D97-AF65-F5344CB8AC3E}">
        <p14:creationId xmlns:p14="http://schemas.microsoft.com/office/powerpoint/2010/main" val="113254018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2B8644-3500-450A-B760-D41B2756B0B1}"/>
              </a:ext>
            </a:extLst>
          </p:cNvPr>
          <p:cNvSpPr>
            <a:spLocks noGrp="1"/>
          </p:cNvSpPr>
          <p:nvPr>
            <p:ph type="title"/>
          </p:nvPr>
        </p:nvSpPr>
        <p:spPr/>
        <p:txBody>
          <a:bodyPr/>
          <a:lstStyle/>
          <a:p>
            <a:r>
              <a:rPr lang="en-US" dirty="0"/>
              <a:t>Fourth Year Clinical Rotations</a:t>
            </a:r>
          </a:p>
        </p:txBody>
      </p:sp>
      <p:sp>
        <p:nvSpPr>
          <p:cNvPr id="4" name="Content Placeholder 3">
            <a:extLst>
              <a:ext uri="{FF2B5EF4-FFF2-40B4-BE49-F238E27FC236}">
                <a16:creationId xmlns:a16="http://schemas.microsoft.com/office/drawing/2014/main" id="{C0378356-9C34-4E3B-943E-EA51EA31EC50}"/>
              </a:ext>
            </a:extLst>
          </p:cNvPr>
          <p:cNvSpPr>
            <a:spLocks noGrp="1"/>
          </p:cNvSpPr>
          <p:nvPr>
            <p:ph idx="1"/>
          </p:nvPr>
        </p:nvSpPr>
        <p:spPr/>
        <p:txBody>
          <a:bodyPr>
            <a:normAutofit/>
          </a:bodyPr>
          <a:lstStyle/>
          <a:p>
            <a:r>
              <a:rPr lang="en-US" b="1" dirty="0"/>
              <a:t>Required Core: </a:t>
            </a:r>
            <a:r>
              <a:rPr lang="en-US" dirty="0"/>
              <a:t>Anatomic Pathology, Clinical Pathology, Primary Care Medicine, Referral Medicine, Emergency Medicine, Anesthesia, Soft Tissue Surgery, </a:t>
            </a:r>
            <a:r>
              <a:rPr lang="en-US" b="1" i="1" dirty="0"/>
              <a:t>Orthopedic Surgery</a:t>
            </a:r>
            <a:r>
              <a:rPr lang="en-US" dirty="0"/>
              <a:t>, Radiology, Cardiology, Neurology, Oncology, Ophthalmology</a:t>
            </a:r>
            <a:endParaRPr lang="en-US" b="1" dirty="0"/>
          </a:p>
          <a:p>
            <a:r>
              <a:rPr lang="en-US" b="1" dirty="0"/>
              <a:t>Optional Electives: </a:t>
            </a:r>
            <a:r>
              <a:rPr lang="en-US" dirty="0"/>
              <a:t>Integrative Medicine,                                                       	                               Sports Medicine</a:t>
            </a:r>
            <a:endParaRPr lang="en-US" b="1" dirty="0"/>
          </a:p>
          <a:p>
            <a:r>
              <a:rPr lang="en-US" b="1" dirty="0"/>
              <a:t>Individual Externships</a:t>
            </a:r>
          </a:p>
        </p:txBody>
      </p:sp>
      <p:pic>
        <p:nvPicPr>
          <p:cNvPr id="1026" name="Picture 2" descr="School of Veterinary Medicine - Integrative Medicine Service">
            <a:extLst>
              <a:ext uri="{FF2B5EF4-FFF2-40B4-BE49-F238E27FC236}">
                <a16:creationId xmlns:a16="http://schemas.microsoft.com/office/drawing/2014/main" id="{757F4E06-1464-4B96-AA7F-3E7E0B92A9E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70283" y="3837389"/>
            <a:ext cx="3929349" cy="2210259"/>
          </a:xfrm>
          <a:prstGeom prst="rect">
            <a:avLst/>
          </a:prstGeom>
          <a:noFill/>
          <a:ln w="25400">
            <a:solidFill>
              <a:schemeClr val="accent1"/>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819306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856E2E-6A09-478A-9064-C36D72226D5D}"/>
              </a:ext>
            </a:extLst>
          </p:cNvPr>
          <p:cNvSpPr>
            <a:spLocks noGrp="1"/>
          </p:cNvSpPr>
          <p:nvPr>
            <p:ph type="title"/>
          </p:nvPr>
        </p:nvSpPr>
        <p:spPr/>
        <p:txBody>
          <a:bodyPr>
            <a:normAutofit fontScale="90000"/>
          </a:bodyPr>
          <a:lstStyle/>
          <a:p>
            <a:r>
              <a:rPr lang="en-US" dirty="0"/>
              <a:t>UC Davis Sports Medicine and Rehabilitation Service</a:t>
            </a:r>
          </a:p>
        </p:txBody>
      </p:sp>
      <p:sp>
        <p:nvSpPr>
          <p:cNvPr id="3" name="Content Placeholder 2">
            <a:extLst>
              <a:ext uri="{FF2B5EF4-FFF2-40B4-BE49-F238E27FC236}">
                <a16:creationId xmlns:a16="http://schemas.microsoft.com/office/drawing/2014/main" id="{AF1F07F7-E43D-4E95-AB53-ECB06901121E}"/>
              </a:ext>
            </a:extLst>
          </p:cNvPr>
          <p:cNvSpPr>
            <a:spLocks noGrp="1"/>
          </p:cNvSpPr>
          <p:nvPr>
            <p:ph sz="half" idx="1"/>
          </p:nvPr>
        </p:nvSpPr>
        <p:spPr/>
        <p:txBody>
          <a:bodyPr>
            <a:normAutofit fontScale="85000" lnSpcReduction="20000"/>
          </a:bodyPr>
          <a:lstStyle/>
          <a:p>
            <a:pPr marL="0" indent="0">
              <a:buNone/>
            </a:pPr>
            <a:r>
              <a:rPr lang="en-US" b="1" i="1" dirty="0"/>
              <a:t>Treatment techniques include:</a:t>
            </a:r>
            <a:endParaRPr lang="en-US" dirty="0"/>
          </a:p>
          <a:p>
            <a:r>
              <a:rPr lang="en-US" dirty="0"/>
              <a:t>Manual therapy</a:t>
            </a:r>
          </a:p>
          <a:p>
            <a:r>
              <a:rPr lang="en-US" dirty="0"/>
              <a:t>Manual techniques to facilitate or inhibit muscle contractions</a:t>
            </a:r>
          </a:p>
          <a:p>
            <a:r>
              <a:rPr lang="en-US" dirty="0"/>
              <a:t>Soft tissue mobilization</a:t>
            </a:r>
          </a:p>
          <a:p>
            <a:r>
              <a:rPr lang="en-US" dirty="0"/>
              <a:t>Therapeutic massage</a:t>
            </a:r>
          </a:p>
          <a:p>
            <a:r>
              <a:rPr lang="en-US" dirty="0"/>
              <a:t>Modalities for pain, inflammation and swelling</a:t>
            </a:r>
          </a:p>
          <a:p>
            <a:endParaRPr lang="en-US" dirty="0"/>
          </a:p>
        </p:txBody>
      </p:sp>
      <p:sp>
        <p:nvSpPr>
          <p:cNvPr id="4" name="Content Placeholder 3">
            <a:extLst>
              <a:ext uri="{FF2B5EF4-FFF2-40B4-BE49-F238E27FC236}">
                <a16:creationId xmlns:a16="http://schemas.microsoft.com/office/drawing/2014/main" id="{2A2437BE-DC32-49DB-86D6-95CC1205AFD9}"/>
              </a:ext>
            </a:extLst>
          </p:cNvPr>
          <p:cNvSpPr>
            <a:spLocks noGrp="1"/>
          </p:cNvSpPr>
          <p:nvPr>
            <p:ph sz="half" idx="2"/>
          </p:nvPr>
        </p:nvSpPr>
        <p:spPr/>
        <p:txBody>
          <a:bodyPr>
            <a:normAutofit fontScale="85000" lnSpcReduction="20000"/>
          </a:bodyPr>
          <a:lstStyle/>
          <a:p>
            <a:r>
              <a:rPr lang="en-US" dirty="0"/>
              <a:t>Balance training</a:t>
            </a:r>
          </a:p>
          <a:p>
            <a:r>
              <a:rPr lang="en-US" dirty="0"/>
              <a:t>Gait training</a:t>
            </a:r>
          </a:p>
          <a:p>
            <a:r>
              <a:rPr lang="en-US" dirty="0"/>
              <a:t>Proprioceptive training</a:t>
            </a:r>
          </a:p>
          <a:p>
            <a:r>
              <a:rPr lang="en-US" dirty="0"/>
              <a:t>Strength and conditioning</a:t>
            </a:r>
          </a:p>
          <a:p>
            <a:r>
              <a:rPr lang="en-US" dirty="0"/>
              <a:t>Hydrotherapy</a:t>
            </a:r>
          </a:p>
          <a:p>
            <a:r>
              <a:rPr lang="en-US" dirty="0"/>
              <a:t>Home environment recommendations</a:t>
            </a:r>
          </a:p>
          <a:p>
            <a:r>
              <a:rPr lang="en-US" dirty="0"/>
              <a:t>Videotape analysis of movement</a:t>
            </a:r>
          </a:p>
          <a:p>
            <a:r>
              <a:rPr lang="en-US" dirty="0"/>
              <a:t>Custom orthotic fabrication</a:t>
            </a:r>
          </a:p>
          <a:p>
            <a:endParaRPr lang="en-US" dirty="0"/>
          </a:p>
        </p:txBody>
      </p:sp>
      <p:sp>
        <p:nvSpPr>
          <p:cNvPr id="5" name="TextBox 4">
            <a:extLst>
              <a:ext uri="{FF2B5EF4-FFF2-40B4-BE49-F238E27FC236}">
                <a16:creationId xmlns:a16="http://schemas.microsoft.com/office/drawing/2014/main" id="{57652D81-ECDC-10CA-0014-FA5D01DF93F0}"/>
              </a:ext>
            </a:extLst>
          </p:cNvPr>
          <p:cNvSpPr txBox="1"/>
          <p:nvPr/>
        </p:nvSpPr>
        <p:spPr>
          <a:xfrm>
            <a:off x="1436914" y="5870448"/>
            <a:ext cx="8001742" cy="369332"/>
          </a:xfrm>
          <a:prstGeom prst="rect">
            <a:avLst/>
          </a:prstGeom>
          <a:noFill/>
        </p:spPr>
        <p:txBody>
          <a:bodyPr wrap="none" rtlCol="0">
            <a:spAutoFit/>
          </a:bodyPr>
          <a:lstStyle/>
          <a:p>
            <a:r>
              <a:rPr lang="en-US" dirty="0"/>
              <a:t>https://</a:t>
            </a:r>
            <a:r>
              <a:rPr lang="en-US" dirty="0" err="1"/>
              <a:t>www.vetmed.ucdavis.edu</a:t>
            </a:r>
            <a:r>
              <a:rPr lang="en-US" dirty="0"/>
              <a:t>/hospital/small-animal/sports-medicine-rehabilitation</a:t>
            </a:r>
          </a:p>
        </p:txBody>
      </p:sp>
    </p:spTree>
    <p:extLst>
      <p:ext uri="{BB962C8B-B14F-4D97-AF65-F5344CB8AC3E}">
        <p14:creationId xmlns:p14="http://schemas.microsoft.com/office/powerpoint/2010/main" val="147677984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117B6AB-74C3-4396-9953-5CFFF5192538}"/>
              </a:ext>
            </a:extLst>
          </p:cNvPr>
          <p:cNvSpPr>
            <a:spLocks noGrp="1"/>
          </p:cNvSpPr>
          <p:nvPr>
            <p:ph idx="1"/>
          </p:nvPr>
        </p:nvSpPr>
        <p:spPr>
          <a:xfrm>
            <a:off x="1184988" y="2556930"/>
            <a:ext cx="10123714" cy="3778556"/>
          </a:xfrm>
        </p:spPr>
        <p:txBody>
          <a:bodyPr>
            <a:normAutofit fontScale="47500" lnSpcReduction="20000"/>
          </a:bodyPr>
          <a:lstStyle/>
          <a:p>
            <a:pPr algn="l" fontAlgn="base"/>
            <a:r>
              <a:rPr lang="en-US" sz="3400" dirty="0">
                <a:solidFill>
                  <a:schemeClr val="tx1"/>
                </a:solidFill>
                <a:latin typeface="Lato" panose="020F0502020204030203" pitchFamily="34" charset="0"/>
              </a:rPr>
              <a:t>D</a:t>
            </a:r>
            <a:r>
              <a:rPr lang="en-US" sz="3400" b="0" i="0" dirty="0">
                <a:solidFill>
                  <a:schemeClr val="tx1"/>
                </a:solidFill>
                <a:effectLst/>
                <a:latin typeface="Lato" panose="020F0502020204030203" pitchFamily="34" charset="0"/>
              </a:rPr>
              <a:t>eveloped to meet the unique needs of athletic and working animals as well as all animals in need of rehabilitation. </a:t>
            </a:r>
          </a:p>
          <a:p>
            <a:pPr algn="l" fontAlgn="base"/>
            <a:r>
              <a:rPr lang="en-US" sz="3400" b="0" i="0" dirty="0">
                <a:solidFill>
                  <a:schemeClr val="tx1"/>
                </a:solidFill>
                <a:effectLst/>
                <a:latin typeface="Lato" panose="020F0502020204030203" pitchFamily="34" charset="0"/>
              </a:rPr>
              <a:t>Rehabilitation (the term used for people is “physical therapy”) not only focuses on recovery after surgical procedures, but also on improving the quality of life in animals suffering from debilitating diseases such as arthritis or neurologic impairments.</a:t>
            </a:r>
          </a:p>
          <a:p>
            <a:pPr algn="l" fontAlgn="base"/>
            <a:r>
              <a:rPr lang="en-US" sz="3400" b="0" i="0" dirty="0">
                <a:solidFill>
                  <a:schemeClr val="tx1"/>
                </a:solidFill>
                <a:effectLst/>
                <a:latin typeface="Lato" panose="020F0502020204030203" pitchFamily="34" charset="0"/>
              </a:rPr>
              <a:t>Objectives:</a:t>
            </a:r>
          </a:p>
          <a:p>
            <a:pPr lvl="1" fontAlgn="base">
              <a:buFont typeface="Arial" panose="020B0604020202020204" pitchFamily="34" charset="0"/>
              <a:buChar char="•"/>
            </a:pPr>
            <a:r>
              <a:rPr lang="en-US" sz="3200" b="0" i="0" dirty="0">
                <a:solidFill>
                  <a:schemeClr val="tx1"/>
                </a:solidFill>
                <a:effectLst/>
                <a:latin typeface="Lato" panose="020F0502020204030203" pitchFamily="34" charset="0"/>
              </a:rPr>
              <a:t>State-of-the-art veterinary care in the field of veterinary sports medicine and rehabilitation.</a:t>
            </a:r>
          </a:p>
          <a:p>
            <a:pPr lvl="1" fontAlgn="base">
              <a:buFont typeface="Arial" panose="020B0604020202020204" pitchFamily="34" charset="0"/>
              <a:buChar char="•"/>
            </a:pPr>
            <a:r>
              <a:rPr lang="en-US" sz="3200" b="0" i="0" dirty="0">
                <a:solidFill>
                  <a:schemeClr val="tx1"/>
                </a:solidFill>
                <a:effectLst/>
                <a:latin typeface="Lato" panose="020F0502020204030203" pitchFamily="34" charset="0"/>
              </a:rPr>
              <a:t>Collaboration with educational institutions including the development and credentialing of residency programs.</a:t>
            </a:r>
          </a:p>
          <a:p>
            <a:pPr lvl="1" fontAlgn="base">
              <a:buFont typeface="Arial" panose="020B0604020202020204" pitchFamily="34" charset="0"/>
              <a:buChar char="•"/>
            </a:pPr>
            <a:r>
              <a:rPr lang="en-US" sz="3200" b="0" i="0" dirty="0">
                <a:solidFill>
                  <a:schemeClr val="tx1"/>
                </a:solidFill>
                <a:effectLst/>
                <a:latin typeface="Lato" panose="020F0502020204030203" pitchFamily="34" charset="0"/>
              </a:rPr>
              <a:t>Research advancing scientific knowledge in the field of veterinary sports medicine and rehabilitation.</a:t>
            </a:r>
          </a:p>
          <a:p>
            <a:pPr lvl="1" fontAlgn="base">
              <a:buFont typeface="Arial" panose="020B0604020202020204" pitchFamily="34" charset="0"/>
              <a:buChar char="•"/>
            </a:pPr>
            <a:r>
              <a:rPr lang="en-US" sz="3200" b="0" i="0" dirty="0">
                <a:solidFill>
                  <a:schemeClr val="tx1"/>
                </a:solidFill>
                <a:effectLst/>
                <a:latin typeface="Lato" panose="020F0502020204030203" pitchFamily="34" charset="0"/>
              </a:rPr>
              <a:t>Continuing education for veterinarians, students, and owners/handlers of pets, animal athletes, and working animals.</a:t>
            </a:r>
          </a:p>
          <a:p>
            <a:pPr lvl="1" fontAlgn="base">
              <a:buFont typeface="Arial" panose="020B0604020202020204" pitchFamily="34" charset="0"/>
              <a:buChar char="•"/>
            </a:pPr>
            <a:r>
              <a:rPr lang="en-US" sz="3200" b="0" i="0" dirty="0">
                <a:solidFill>
                  <a:schemeClr val="tx1"/>
                </a:solidFill>
                <a:effectLst/>
                <a:latin typeface="Lato" panose="020F0502020204030203" pitchFamily="34" charset="0"/>
              </a:rPr>
              <a:t>Public awareness of the benefits of working with certified specialists in veterinary sports medicine and rehabilitation.</a:t>
            </a:r>
          </a:p>
        </p:txBody>
      </p:sp>
      <p:pic>
        <p:nvPicPr>
          <p:cNvPr id="2050" name="Picture 2" descr="Logo">
            <a:extLst>
              <a:ext uri="{FF2B5EF4-FFF2-40B4-BE49-F238E27FC236}">
                <a16:creationId xmlns:a16="http://schemas.microsoft.com/office/drawing/2014/main" id="{81F727B2-1973-4DBD-8E0D-7779840609BD}"/>
              </a:ext>
            </a:extLst>
          </p:cNvPr>
          <p:cNvPicPr>
            <a:picLocks noChangeAspect="1" noChangeArrowheads="1"/>
          </p:cNvPicPr>
          <p:nvPr/>
        </p:nvPicPr>
        <p:blipFill>
          <a:blip r:embed="rId2">
            <a:extLst>
              <a:ext uri="{BEBA8EAE-BF5A-486C-A8C5-ECC9F3942E4B}">
                <a14:imgProps xmlns:a14="http://schemas.microsoft.com/office/drawing/2010/main">
                  <a14:imgLayer r:embed="rId3">
                    <a14:imgEffect>
                      <a14:sharpenSoften amount="25000"/>
                    </a14:imgEffect>
                  </a14:imgLayer>
                </a14:imgProps>
              </a:ext>
              <a:ext uri="{28A0092B-C50C-407E-A947-70E740481C1C}">
                <a14:useLocalDpi xmlns:a14="http://schemas.microsoft.com/office/drawing/2010/main" val="0"/>
              </a:ext>
            </a:extLst>
          </a:blip>
          <a:srcRect/>
          <a:stretch>
            <a:fillRect/>
          </a:stretch>
        </p:blipFill>
        <p:spPr bwMode="auto">
          <a:xfrm>
            <a:off x="3371851" y="469177"/>
            <a:ext cx="5510212" cy="203454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91923745"/>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Organic">
  <a:themeElements>
    <a:clrScheme name="Organic">
      <a:dk1>
        <a:sysClr val="windowText" lastClr="000000"/>
      </a:dk1>
      <a:lt1>
        <a:sysClr val="window" lastClr="FFFFFF"/>
      </a:lt1>
      <a:dk2>
        <a:srgbClr val="212121"/>
      </a:dk2>
      <a:lt2>
        <a:srgbClr val="DADADA"/>
      </a:lt2>
      <a:accent1>
        <a:srgbClr val="83992A"/>
      </a:accent1>
      <a:accent2>
        <a:srgbClr val="3C9770"/>
      </a:accent2>
      <a:accent3>
        <a:srgbClr val="44709D"/>
      </a:accent3>
      <a:accent4>
        <a:srgbClr val="A23C33"/>
      </a:accent4>
      <a:accent5>
        <a:srgbClr val="D97828"/>
      </a:accent5>
      <a:accent6>
        <a:srgbClr val="DEB340"/>
      </a:accent6>
      <a:hlink>
        <a:srgbClr val="A8BF4D"/>
      </a:hlink>
      <a:folHlink>
        <a:srgbClr val="B4CA80"/>
      </a:folHlink>
    </a:clrScheme>
    <a:fontScheme name="Organic">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c">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7DAC20F1-423D-49E2-BD0B-50532748BAD0}"/>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Organic</Template>
  <TotalTime>6676</TotalTime>
  <Words>1422</Words>
  <Application>Microsoft Macintosh PowerPoint</Application>
  <PresentationFormat>Widescreen</PresentationFormat>
  <Paragraphs>127</Paragraphs>
  <Slides>14</Slides>
  <Notes>6</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14</vt:i4>
      </vt:variant>
    </vt:vector>
  </HeadingPairs>
  <TitlesOfParts>
    <vt:vector size="21" baseType="lpstr">
      <vt:lpstr>Arial</vt:lpstr>
      <vt:lpstr>Arial Black</vt:lpstr>
      <vt:lpstr>Calibri</vt:lpstr>
      <vt:lpstr>Garamond</vt:lpstr>
      <vt:lpstr>Lato</vt:lpstr>
      <vt:lpstr>Times New Roman</vt:lpstr>
      <vt:lpstr>Organic</vt:lpstr>
      <vt:lpstr>   Veterinarian Education and Training  related to Animal Physical Rehabilitation  </vt:lpstr>
      <vt:lpstr>California Curricula</vt:lpstr>
      <vt:lpstr>Subject Matter of Relevance to Animal PT</vt:lpstr>
      <vt:lpstr>First Year Course Curricula</vt:lpstr>
      <vt:lpstr>Second Year Course Curricula</vt:lpstr>
      <vt:lpstr>Third Year Course Curricula</vt:lpstr>
      <vt:lpstr>Fourth Year Clinical Rotations</vt:lpstr>
      <vt:lpstr>UC Davis Sports Medicine and Rehabilitation Service</vt:lpstr>
      <vt:lpstr>PowerPoint Presentation</vt:lpstr>
      <vt:lpstr>American College of Veterinary Sports Medicine and Rehabilitation</vt:lpstr>
      <vt:lpstr>Why is a “certification” (e.g. obtained at the Florida school by a human physical therapist) not an appropriate level of understanding of animal anatomy?      </vt:lpstr>
      <vt:lpstr>What are some important differences between people and animals?</vt:lpstr>
      <vt:lpstr>Chiropractic treatment in animals</vt:lpstr>
      <vt:lpstr>Continuing Education for Veterinarians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Veterinary Education and Training  related to Animal Physical Therapy</dc:title>
  <dc:creator>G MILLER</dc:creator>
  <cp:lastModifiedBy>Barbro Filliquist</cp:lastModifiedBy>
  <cp:revision>42</cp:revision>
  <dcterms:created xsi:type="dcterms:W3CDTF">2022-01-18T22:40:02Z</dcterms:created>
  <dcterms:modified xsi:type="dcterms:W3CDTF">2025-08-22T00:12:16Z</dcterms:modified>
</cp:coreProperties>
</file>